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4"/>
    <p:sldMasterId id="2147483763" r:id="rId5"/>
    <p:sldMasterId id="2147483775" r:id="rId6"/>
    <p:sldMasterId id="2147483793" r:id="rId7"/>
  </p:sldMasterIdLst>
  <p:notesMasterIdLst>
    <p:notesMasterId r:id="rId17"/>
  </p:notesMasterIdLst>
  <p:sldIdLst>
    <p:sldId id="256" r:id="rId8"/>
    <p:sldId id="257" r:id="rId9"/>
    <p:sldId id="258" r:id="rId10"/>
    <p:sldId id="260" r:id="rId11"/>
    <p:sldId id="259" r:id="rId12"/>
    <p:sldId id="261" r:id="rId13"/>
    <p:sldId id="262" r:id="rId14"/>
    <p:sldId id="263" r:id="rId15"/>
    <p:sldId id="264" r:id="rId16"/>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5" autoAdjust="0"/>
    <p:restoredTop sz="76248" autoAdjust="0"/>
  </p:normalViewPr>
  <p:slideViewPr>
    <p:cSldViewPr snapToGrid="0">
      <p:cViewPr varScale="1">
        <p:scale>
          <a:sx n="51" d="100"/>
          <a:sy n="51" d="100"/>
        </p:scale>
        <p:origin x="125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E1459B17-9ABE-4CB1-85BE-6D2C34D02C25}" type="datetimeFigureOut">
              <a:rPr lang="en-GB" smtClean="0"/>
              <a:t>20/03/2024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DDCF5AC-C8B8-4B96-8AA2-014201D4B4CF}" type="slidenum">
              <a:rPr lang="en-GB" smtClean="0"/>
              <a:t>‹#›</a:t>
            </a:fld>
            <a:endParaRPr lang="en-GB"/>
          </a:p>
        </p:txBody>
      </p:sp>
    </p:spTree>
    <p:extLst>
      <p:ext uri="{BB962C8B-B14F-4D97-AF65-F5344CB8AC3E}">
        <p14:creationId xmlns:p14="http://schemas.microsoft.com/office/powerpoint/2010/main" val="2853265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DCF5AC-C8B8-4B96-8AA2-014201D4B4CF}" type="slidenum">
              <a:rPr lang="en-GB" smtClean="0"/>
              <a:t>1</a:t>
            </a:fld>
            <a:endParaRPr lang="en-GB"/>
          </a:p>
        </p:txBody>
      </p:sp>
    </p:spTree>
    <p:extLst>
      <p:ext uri="{BB962C8B-B14F-4D97-AF65-F5344CB8AC3E}">
        <p14:creationId xmlns:p14="http://schemas.microsoft.com/office/powerpoint/2010/main" val="3392959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Matt Burns and I’m the principal at Headlands School which is wonderful community of students, educators and care staff (and here are some pics of a group we took to the French Alps last week), I’m a dad to three 3 boys in different phases of the school system, and this is my </a:t>
            </a:r>
            <a:r>
              <a:rPr lang="en-US" dirty="0" err="1"/>
              <a:t>grandaughter</a:t>
            </a:r>
            <a:r>
              <a:rPr lang="en-US" dirty="0"/>
              <a:t>, who will be started her journey in school from Sept.  At Headlands we believe that our health and wellbeing is embedded in our relationships and this presentation is about our journey in creating a school based on the quality of our relationships.</a:t>
            </a:r>
          </a:p>
          <a:p>
            <a:endParaRPr lang="en-US" dirty="0"/>
          </a:p>
          <a:p>
            <a:r>
              <a:rPr lang="en-US" dirty="0"/>
              <a:t>I’ve worked as a teacher, deputy headteacher and have been the principal at Headlands for the last 18 years.  I also work at an operational director level in our charity in Wales, and I currently lead a group of 5 residential care homes at Headlands.  So, I’ve experienced working at nearly all levels of the system. </a:t>
            </a:r>
          </a:p>
          <a:p>
            <a:r>
              <a:rPr lang="en-US" dirty="0"/>
              <a:t>The majority of my leadership roles have been spent working with children in education and care who have experienced adversity, trauma, and exclusion.  For many this has led to difficult home lives, isolation from their local communities, and exclusion from schools.  Working in this field has meant a large part of my work has been dedicated to developing </a:t>
            </a:r>
            <a:r>
              <a:rPr lang="en-US" dirty="0" err="1"/>
              <a:t>organisational</a:t>
            </a:r>
            <a:r>
              <a:rPr lang="en-US" dirty="0"/>
              <a:t> practice related to improving wellbeing.  So as a leader, educator, and parent I have skin in the game in relation to how schools best promote well-being. </a:t>
            </a:r>
          </a:p>
          <a:p>
            <a:r>
              <a:rPr lang="en-US" dirty="0"/>
              <a:t> </a:t>
            </a:r>
          </a:p>
        </p:txBody>
      </p:sp>
      <p:sp>
        <p:nvSpPr>
          <p:cNvPr id="4" name="Slide Number Placeholder 3"/>
          <p:cNvSpPr>
            <a:spLocks noGrp="1"/>
          </p:cNvSpPr>
          <p:nvPr>
            <p:ph type="sldNum" sz="quarter" idx="5"/>
          </p:nvPr>
        </p:nvSpPr>
        <p:spPr/>
        <p:txBody>
          <a:bodyPr/>
          <a:lstStyle/>
          <a:p>
            <a:fld id="{EDDCF5AC-C8B8-4B96-8AA2-014201D4B4CF}" type="slidenum">
              <a:rPr lang="en-GB" smtClean="0"/>
              <a:t>2</a:t>
            </a:fld>
            <a:endParaRPr lang="en-GB"/>
          </a:p>
        </p:txBody>
      </p:sp>
    </p:spTree>
    <p:extLst>
      <p:ext uri="{BB962C8B-B14F-4D97-AF65-F5344CB8AC3E}">
        <p14:creationId xmlns:p14="http://schemas.microsoft.com/office/powerpoint/2010/main" val="3226005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research looking at the meaning of wellbeing, </a:t>
            </a:r>
            <a:r>
              <a:rPr lang="en-US" dirty="0" err="1"/>
              <a:t>Euraut</a:t>
            </a:r>
            <a:r>
              <a:rPr lang="en-US" dirty="0"/>
              <a:t> and Whiting described it as ‘holographic’, suggesting it’s an elusive and changing idea.  This research and other critical perspectives, prompted us to think more carefully about what wellbeing meant for us in our school community.  It prompted critical reflection on our wellbeing curriculum which had been in place since 2010.  Ultimately, we felt we had ended up with an incongruent and </a:t>
            </a:r>
            <a:r>
              <a:rPr lang="en-US" dirty="0" err="1"/>
              <a:t>adhoc</a:t>
            </a:r>
            <a:r>
              <a:rPr lang="en-US" dirty="0"/>
              <a:t> collection of interventions which felt distinctly separate and disconnected from our curriculum.  While we felt that this work was well intentioned and designed explicitly to address the complex trauma histories experienced by our students, we felt it was problematic because it focused on identifying and fixing </a:t>
            </a:r>
            <a:r>
              <a:rPr lang="en-US" b="1" dirty="0"/>
              <a:t>individual </a:t>
            </a:r>
            <a:r>
              <a:rPr lang="en-US" dirty="0"/>
              <a:t>deficits in social and emotional skills, and/or developing anger management strategies.   </a:t>
            </a:r>
          </a:p>
          <a:p>
            <a:r>
              <a:rPr lang="en-US" dirty="0"/>
              <a:t> </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3</a:t>
            </a:fld>
            <a:endParaRPr lang="en-GB"/>
          </a:p>
        </p:txBody>
      </p:sp>
    </p:spTree>
    <p:extLst>
      <p:ext uri="{BB962C8B-B14F-4D97-AF65-F5344CB8AC3E}">
        <p14:creationId xmlns:p14="http://schemas.microsoft.com/office/powerpoint/2010/main" val="2522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Our connection with two networks has shaped our current thinking on wellbeing.  Firstly, our work with the Network of inquiry and indigenous education (NOIIE) and our connections with schools and educators in British Columbia (a world leading education system) mean our developments have been strongly influenced by indigenous ways of knowing and being.  While we don’t work directly with indigenous students, our students face many of the same struggles and risks of social deprivation, trauma and poor educational outcomes, so we feel indigenous pedagogies offer a different and insightful way of thinking about wellbeing beyond the individual and towards the idea of collective flourishing.  Secondly, we are a DDP certified school and care organization, which means the quality of our relationships and social connections are central to everything we do.  DDP is dyadic developmental practice, which is a therapeutic model devised by Dan Hughes and is designed to support the development of healthy trusting relationships, particularly for children who have experience disruptions in their early life. You may have come across the concept of PACE which is part of this approach.</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4</a:t>
            </a:fld>
            <a:endParaRPr lang="en-GB"/>
          </a:p>
        </p:txBody>
      </p:sp>
    </p:spTree>
    <p:extLst>
      <p:ext uri="{BB962C8B-B14F-4D97-AF65-F5344CB8AC3E}">
        <p14:creationId xmlns:p14="http://schemas.microsoft.com/office/powerpoint/2010/main" val="3497365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learning about indigenous ways of understanding and relational-based approaches has led us to a new understanding, that wellbeing is the experience you have, when you have a positive connection with yourself, with your community and your environment. We don’t think wellbeing can be taught or caught, therefore, wellbeing cannot be a separate element of our school curriculum, but is the consequence of it.  We also believe being well cannot be the sole responsibility of individuals, but is a collective responsibility.  This perspective led to the challenging work of identifying and displacing parts of our curriculum and work which created disconnection.  And we continue to work towards ensuring our curriculum, school organization and pedagogies promote connections and collaboration.  This work is done through inquiry and has included things like staff and students eating together, creating opportunities to learn together, changing our assessment processes and the way we write about students. – An important part of this work has been increasing participatory practices, and developing our relationships with families and our local community. It’s a ground up approach.</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5</a:t>
            </a:fld>
            <a:endParaRPr lang="en-GB"/>
          </a:p>
        </p:txBody>
      </p:sp>
    </p:spTree>
    <p:extLst>
      <p:ext uri="{BB962C8B-B14F-4D97-AF65-F5344CB8AC3E}">
        <p14:creationId xmlns:p14="http://schemas.microsoft.com/office/powerpoint/2010/main" val="628168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how indigenous ways have influenced our thinking can be seen in the term </a:t>
            </a:r>
            <a:r>
              <a:rPr lang="en-US" dirty="0" err="1"/>
              <a:t>Mabu</a:t>
            </a:r>
            <a:r>
              <a:rPr lang="en-US" dirty="0"/>
              <a:t> </a:t>
            </a:r>
            <a:r>
              <a:rPr lang="en-US" dirty="0" err="1"/>
              <a:t>Liyan</a:t>
            </a:r>
            <a:r>
              <a:rPr lang="en-US" dirty="0"/>
              <a:t>, which is a wellbeing term used by the </a:t>
            </a:r>
            <a:r>
              <a:rPr lang="en-US" dirty="0" err="1"/>
              <a:t>The</a:t>
            </a:r>
            <a:r>
              <a:rPr lang="en-US" dirty="0"/>
              <a:t> Yawuru people of West Kimberly in Australia. It represents the idea of collective flourishing or relationships beyond the individual.  Indigenous understandings of wellbeing differ from more individualistic ideas in traditional western biomedical models, which we like because it further supports the importance of connections and community.  It reflects the idea that, ‘I can’t be well if we are not well’ – that we live as interdependent beings connected to community and place. We also feel it resonates with our Welsh term </a:t>
            </a:r>
            <a:r>
              <a:rPr lang="en-US" dirty="0" err="1"/>
              <a:t>Cynefin</a:t>
            </a:r>
            <a:r>
              <a:rPr lang="en-US" dirty="0"/>
              <a:t>, which refers to the sense of belonging and connection we have with our people and surroundings.          </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6</a:t>
            </a:fld>
            <a:endParaRPr lang="en-GB"/>
          </a:p>
        </p:txBody>
      </p:sp>
    </p:spTree>
    <p:extLst>
      <p:ext uri="{BB962C8B-B14F-4D97-AF65-F5344CB8AC3E}">
        <p14:creationId xmlns:p14="http://schemas.microsoft.com/office/powerpoint/2010/main" val="1312991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don’t have a wellbeing curriculum anymore, we have a curriculum in which we are constantly striving to promote connections and relationships. Our visual outlines the connections between our values, core practices, and purpose which result in a sense of growth, wellbeing and collective flourishing.  In this model wellbeing is not a secondary consideration but is the consequence of this approach.    </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7</a:t>
            </a:fld>
            <a:endParaRPr lang="en-GB"/>
          </a:p>
        </p:txBody>
      </p:sp>
    </p:spTree>
    <p:extLst>
      <p:ext uri="{BB962C8B-B14F-4D97-AF65-F5344CB8AC3E}">
        <p14:creationId xmlns:p14="http://schemas.microsoft.com/office/powerpoint/2010/main" val="2621618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we ask to check on the impact of our work.  They are simple and focus on the quality of relationships, providing a valuable impetus for action, for example, if a child can’t name 2 adults in our school that believes in them, and takes care of them, we know we have important work to do. We also need to know whether our team members, parents and carers also have people in our school who believe and care for them.  I wanted to share this lovely story of Tom and Alex.  Alex had joined us after a number of exclusions from schools and was dealing with hard challenges.  His wonderful mother had moved to Wales from Uganda and Alex is one of three boys.  Tom’s belief in Alex as a student and his effort to make meaningful connections with his family remains pivotal in his success.  Tom is one of Alex’s people who believes in him.  Alex is now completing his apprenticeship with the WRU as a coach, working with kids in clubs and schools.  </a:t>
            </a:r>
            <a:r>
              <a:rPr lang="en-US" dirty="0" err="1"/>
              <a:t>Studnets</a:t>
            </a:r>
            <a:r>
              <a:rPr lang="en-US" dirty="0"/>
              <a:t> at Headlands have what we call, a ‘lifetime membership’, so many call in for lunch and a catch up.  Alex called in few weeks ago full of pride, and with a great story to tell.  He had lunch with Tom and took great relish telling him he’d been back to a one of the schools he’d been excluded from, to teach the kids rugby.  Alex said he was nervous returning there, and wondered if anyone would remember him.  But his old teachers were so proud of him and his story and they welcomed him back with open arms, a powerful moment of reconnection.     </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8</a:t>
            </a:fld>
            <a:endParaRPr lang="en-GB"/>
          </a:p>
        </p:txBody>
      </p:sp>
    </p:spTree>
    <p:extLst>
      <p:ext uri="{BB962C8B-B14F-4D97-AF65-F5344CB8AC3E}">
        <p14:creationId xmlns:p14="http://schemas.microsoft.com/office/powerpoint/2010/main" val="112432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finish I wanted to share some thoughts from </a:t>
            </a:r>
            <a:r>
              <a:rPr lang="en-US" dirty="0" err="1"/>
              <a:t>Brene</a:t>
            </a:r>
            <a:r>
              <a:rPr lang="en-US" dirty="0"/>
              <a:t> Brown’s book ‘Braving the Wilderness’.  In her book, Brown talks about the influence of neuro scientist John Cacioppo on her work.  Cacioppo dedicated his career to understanding loneliness, belonging, and connection, and he argues that we don’t derive strength from rugged individualism, but from our collective spirit to communicate, plan and collaborate.  Our neural, hormonal, and genetic makeup support interdependence over independence,  Cacioppo says, for humans “to grow to adulthood as a social species, is not to become autonomous and solitary, it’s to become the one on whom others can depend.  Whether we know it or not, our brain and biology have been shaped to </a:t>
            </a:r>
            <a:r>
              <a:rPr lang="en-US" dirty="0" err="1"/>
              <a:t>favour</a:t>
            </a:r>
            <a:r>
              <a:rPr lang="en-US" dirty="0"/>
              <a:t> this outcome”.  It seems indigenous peoples have known this wisdom for a long time, it also suggests that schools organized around relational principles that foster connectedness will inevitably be places that foster health and wellbeing.</a:t>
            </a:r>
            <a:endParaRPr lang="en-GB" dirty="0"/>
          </a:p>
        </p:txBody>
      </p:sp>
      <p:sp>
        <p:nvSpPr>
          <p:cNvPr id="4" name="Slide Number Placeholder 3"/>
          <p:cNvSpPr>
            <a:spLocks noGrp="1"/>
          </p:cNvSpPr>
          <p:nvPr>
            <p:ph type="sldNum" sz="quarter" idx="5"/>
          </p:nvPr>
        </p:nvSpPr>
        <p:spPr/>
        <p:txBody>
          <a:bodyPr/>
          <a:lstStyle/>
          <a:p>
            <a:fld id="{EDDCF5AC-C8B8-4B96-8AA2-014201D4B4CF}" type="slidenum">
              <a:rPr lang="en-GB" smtClean="0"/>
              <a:t>9</a:t>
            </a:fld>
            <a:endParaRPr lang="en-GB"/>
          </a:p>
        </p:txBody>
      </p:sp>
    </p:spTree>
    <p:extLst>
      <p:ext uri="{BB962C8B-B14F-4D97-AF65-F5344CB8AC3E}">
        <p14:creationId xmlns:p14="http://schemas.microsoft.com/office/powerpoint/2010/main" val="1413199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A7A4-BD1F-4853-D133-52321D704C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3262AEB-A309-77CE-38C0-AB6C88733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833CC3-E5A1-C8F7-C746-7D03210A6216}"/>
              </a:ext>
            </a:extLst>
          </p:cNvPr>
          <p:cNvSpPr>
            <a:spLocks noGrp="1"/>
          </p:cNvSpPr>
          <p:nvPr>
            <p:ph type="dt" sz="half" idx="10"/>
          </p:nvPr>
        </p:nvSpPr>
        <p:spPr/>
        <p:txBody>
          <a:bodyPr/>
          <a:lstStyle/>
          <a:p>
            <a:fld id="{AE3425CA-4B9D-4420-BB9E-C250DB30E421}" type="datetime1">
              <a:rPr lang="en-US" smtClean="0"/>
              <a:t>3/20/2024</a:t>
            </a:fld>
            <a:endParaRPr lang="en-US"/>
          </a:p>
        </p:txBody>
      </p:sp>
      <p:sp>
        <p:nvSpPr>
          <p:cNvPr id="5" name="Footer Placeholder 4">
            <a:extLst>
              <a:ext uri="{FF2B5EF4-FFF2-40B4-BE49-F238E27FC236}">
                <a16:creationId xmlns:a16="http://schemas.microsoft.com/office/drawing/2014/main" id="{29AA5047-8004-0C26-FA2F-D03B9131F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EBAFFD-B823-4AF5-24A6-6A8E794675E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28072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634F0-E1E7-73DB-85FB-4D3D2A134B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EB75D6-8476-A25D-5813-E45E8B119B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AB44B5-78C8-1011-B43D-3E64EADCD015}"/>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94FC1E94-5D90-1401-75F3-C92E4B6456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774D4C-2D3C-F16C-3537-F415C3AA7A0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4234199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707A-768C-FD13-BC79-F618FC1CFD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F3ACF7-9809-462A-7DB8-A666FE9712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D450AC-C454-8503-DAC2-2B8C194341EF}"/>
              </a:ext>
            </a:extLst>
          </p:cNvPr>
          <p:cNvSpPr>
            <a:spLocks noGrp="1"/>
          </p:cNvSpPr>
          <p:nvPr>
            <p:ph type="dt" sz="half" idx="10"/>
          </p:nvPr>
        </p:nvSpPr>
        <p:spPr/>
        <p:txBody>
          <a:bodyPr/>
          <a:lstStyle/>
          <a:p>
            <a:fld id="{43C83AFB-9E54-459E-8C6D-0913AC3BA5D7}" type="datetime1">
              <a:rPr lang="en-US" smtClean="0"/>
              <a:t>3/20/2024</a:t>
            </a:fld>
            <a:endParaRPr lang="en-US"/>
          </a:p>
        </p:txBody>
      </p:sp>
      <p:sp>
        <p:nvSpPr>
          <p:cNvPr id="5" name="Footer Placeholder 4">
            <a:extLst>
              <a:ext uri="{FF2B5EF4-FFF2-40B4-BE49-F238E27FC236}">
                <a16:creationId xmlns:a16="http://schemas.microsoft.com/office/drawing/2014/main" id="{14846A65-ECE9-F0A8-A550-BF2C44CBDC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F362E5-D09A-6CAC-8A2A-E98E1CEF71C6}"/>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897506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B779-F8B9-1E8C-7312-A4E9BC954B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75AF53-3EFA-0055-C996-A7CEF791F5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B99244-9BFF-DB53-8677-2B43E762C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D4894D-3573-EF0F-D518-F82A36B65A7C}"/>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a:extLst>
              <a:ext uri="{FF2B5EF4-FFF2-40B4-BE49-F238E27FC236}">
                <a16:creationId xmlns:a16="http://schemas.microsoft.com/office/drawing/2014/main" id="{8D455B79-EA0C-AD35-7019-727FFFF5DB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784E54-FC3D-6DDE-B910-59B4ABE0D244}"/>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7409642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BD7B-5713-60AB-77DE-F8B53391246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7AE63E-08CB-8EB9-78F9-7958D3FDCB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53F323-AED4-1C03-14E9-6EDCC1B561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2BD619-2DD2-C95E-071F-D581D3EA5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34F095-4EAD-1E39-BC5C-3E2C3BCF86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68D22F-6253-BD2F-2C40-5C3EC870D877}"/>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8" name="Footer Placeholder 7">
            <a:extLst>
              <a:ext uri="{FF2B5EF4-FFF2-40B4-BE49-F238E27FC236}">
                <a16:creationId xmlns:a16="http://schemas.microsoft.com/office/drawing/2014/main" id="{73A7DB15-5773-7582-A620-A72FD5B4D8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41D587-98FF-064D-2E42-5534C06BF40A}"/>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7509121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9472-69CB-3380-2FC5-005E21AB00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DCCC29-48D9-8257-33BE-52F9C0833975}"/>
              </a:ext>
            </a:extLst>
          </p:cNvPr>
          <p:cNvSpPr>
            <a:spLocks noGrp="1"/>
          </p:cNvSpPr>
          <p:nvPr>
            <p:ph type="dt" sz="half" idx="10"/>
          </p:nvPr>
        </p:nvSpPr>
        <p:spPr/>
        <p:txBody>
          <a:bodyPr/>
          <a:lstStyle/>
          <a:p>
            <a:fld id="{952F8D56-3D0E-48B8-8218-1F3A06A96C62}" type="datetime1">
              <a:rPr lang="en-US" smtClean="0"/>
              <a:t>3/20/2024</a:t>
            </a:fld>
            <a:endParaRPr lang="en-US"/>
          </a:p>
        </p:txBody>
      </p:sp>
      <p:sp>
        <p:nvSpPr>
          <p:cNvPr id="4" name="Footer Placeholder 3">
            <a:extLst>
              <a:ext uri="{FF2B5EF4-FFF2-40B4-BE49-F238E27FC236}">
                <a16:creationId xmlns:a16="http://schemas.microsoft.com/office/drawing/2014/main" id="{DE5738D9-589D-C026-4E4C-FAD46371AF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621B32-C187-D256-C214-4A57140F8968}"/>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465907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7D7283-84BB-F97C-4685-C74C4DE5F3F1}"/>
              </a:ext>
            </a:extLst>
          </p:cNvPr>
          <p:cNvSpPr>
            <a:spLocks noGrp="1"/>
          </p:cNvSpPr>
          <p:nvPr>
            <p:ph type="dt" sz="half" idx="10"/>
          </p:nvPr>
        </p:nvSpPr>
        <p:spPr/>
        <p:txBody>
          <a:bodyPr/>
          <a:lstStyle/>
          <a:p>
            <a:fld id="{E8EC309E-27D4-401F-A74A-DEA16C7B51DC}" type="datetime1">
              <a:rPr lang="en-US" smtClean="0"/>
              <a:t>3/20/2024</a:t>
            </a:fld>
            <a:endParaRPr lang="en-US"/>
          </a:p>
        </p:txBody>
      </p:sp>
      <p:sp>
        <p:nvSpPr>
          <p:cNvPr id="3" name="Footer Placeholder 2">
            <a:extLst>
              <a:ext uri="{FF2B5EF4-FFF2-40B4-BE49-F238E27FC236}">
                <a16:creationId xmlns:a16="http://schemas.microsoft.com/office/drawing/2014/main" id="{B18A2E6B-01C7-080E-BEEE-1E6F33C40D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7A3952-67AB-F0A0-59DF-1A0A85F24F54}"/>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777695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6E72-BF78-9A1E-A3A7-AD160594C7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A5DD2FB-EECE-8C4D-1848-7FA7A8498D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3B6199-01A4-A693-EA4E-FDC9C3998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6A5FEA-3B47-F044-685F-865D309015AE}"/>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a:extLst>
              <a:ext uri="{FF2B5EF4-FFF2-40B4-BE49-F238E27FC236}">
                <a16:creationId xmlns:a16="http://schemas.microsoft.com/office/drawing/2014/main" id="{9552C293-2963-078A-9F6B-0ED1BACCA4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8D4BA-78E7-D16B-D5C3-17A56707000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86421478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5AFB-CB59-FBD2-5162-4B72E553DE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6A0798-C0D3-E0ED-CA7A-8E3DDA9A99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DF10993-A35F-1F40-F89D-59333AC37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BBEB4B-FD8A-745F-B423-A5719178D8A6}"/>
              </a:ext>
            </a:extLst>
          </p:cNvPr>
          <p:cNvSpPr>
            <a:spLocks noGrp="1"/>
          </p:cNvSpPr>
          <p:nvPr>
            <p:ph type="dt" sz="half" idx="10"/>
          </p:nvPr>
        </p:nvSpPr>
        <p:spPr/>
        <p:txBody>
          <a:bodyPr/>
          <a:lstStyle/>
          <a:p>
            <a:fld id="{F0DB8F2B-E487-4905-B553-FB649F2B6F23}" type="datetime1">
              <a:rPr lang="en-US" smtClean="0"/>
              <a:t>3/20/2024</a:t>
            </a:fld>
            <a:endParaRPr lang="en-US"/>
          </a:p>
        </p:txBody>
      </p:sp>
      <p:sp>
        <p:nvSpPr>
          <p:cNvPr id="6" name="Footer Placeholder 5">
            <a:extLst>
              <a:ext uri="{FF2B5EF4-FFF2-40B4-BE49-F238E27FC236}">
                <a16:creationId xmlns:a16="http://schemas.microsoft.com/office/drawing/2014/main" id="{DD41B791-0EC4-7FAA-907B-3481793E3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FB5756-E6FE-6476-F61F-2F5F1751370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185398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75F3-CE0A-9FD2-DEB0-E862E80F05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7E3368-D2F3-23D3-7D5E-42F17DBEDA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ACBECF-68A2-56B9-4E7C-9B072D4731C8}"/>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15D3497F-61DA-5493-F857-45D0274DD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1568E-6F98-CB06-896A-3A6061B84285}"/>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8753916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7CC8AA-52A2-4F1D-F9C9-E0ABC4D571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AEFBC6-8501-31AD-71C2-88C1778F9F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433D6B-DCFF-7783-2EF3-394E34BCA231}"/>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6BF3D9CD-244D-CD4B-B742-AC747000C3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789C1A-5FFC-22A8-0645-A6D931AB390F}"/>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61604579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3425CA-4B9D-4420-BB9E-C250DB30E421}"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314236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89209478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C83AFB-9E54-459E-8C6D-0913AC3BA5D7}"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748856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45207981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F7C3A7-D6F6-4D38-A7C3-B72967BB81A6}" type="datetime1">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73274438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2F8D56-3D0E-48B8-8218-1F3A06A96C62}" type="datetime1">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116687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EC309E-27D4-401F-A74A-DEA16C7B51DC}" type="datetime1">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907758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77380485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DB8F2B-E487-4905-B553-FB649F2B6F23}"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723303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90969464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82186469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E3425CA-4B9D-4420-BB9E-C250DB30E421}" type="datetime1">
              <a:rPr lang="en-US" smtClean="0"/>
              <a:t>3/20/2024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586042B-6341-4E38-A80C-926D3BB8AAC9}" type="slidenum">
              <a:rPr lang="en-US" smtClean="0"/>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314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220957583"/>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C83AFB-9E54-459E-8C6D-0913AC3BA5D7}"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75639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36475244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F7C3A7-D6F6-4D38-A7C3-B72967BB81A6}" type="datetime1">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86042B-6341-4E38-A80C-926D3BB8AAC9}" type="slidenum">
              <a:rPr lang="en-US" smtClean="0"/>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714359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2F8D56-3D0E-48B8-8218-1F3A06A96C62}" type="datetime1">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86042B-6341-4E38-A80C-926D3BB8AAC9}"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84029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EC309E-27D4-401F-A74A-DEA16C7B51DC}" type="datetime1">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646751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795754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DB8F2B-E487-4905-B553-FB649F2B6F23}"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0718028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83941183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3525963"/>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014146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543640965"/>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9396334"/>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081018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3182127"/>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6042B-6341-4E38-A80C-926D3BB8AAC9}" type="slidenum">
              <a:rPr lang="en-US" smtClean="0"/>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929259"/>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A7A4-BD1F-4853-D133-52321D704C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3262AEB-A309-77CE-38C0-AB6C88733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833CC3-E5A1-C8F7-C746-7D03210A6216}"/>
              </a:ext>
            </a:extLst>
          </p:cNvPr>
          <p:cNvSpPr>
            <a:spLocks noGrp="1"/>
          </p:cNvSpPr>
          <p:nvPr>
            <p:ph type="dt" sz="half" idx="10"/>
          </p:nvPr>
        </p:nvSpPr>
        <p:spPr/>
        <p:txBody>
          <a:bodyPr/>
          <a:lstStyle/>
          <a:p>
            <a:fld id="{AE3425CA-4B9D-4420-BB9E-C250DB30E421}" type="datetime1">
              <a:rPr lang="en-US" smtClean="0"/>
              <a:t>3/20/2024</a:t>
            </a:fld>
            <a:endParaRPr lang="en-US"/>
          </a:p>
        </p:txBody>
      </p:sp>
      <p:sp>
        <p:nvSpPr>
          <p:cNvPr id="5" name="Footer Placeholder 4">
            <a:extLst>
              <a:ext uri="{FF2B5EF4-FFF2-40B4-BE49-F238E27FC236}">
                <a16:creationId xmlns:a16="http://schemas.microsoft.com/office/drawing/2014/main" id="{29AA5047-8004-0C26-FA2F-D03B9131F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EBAFFD-B823-4AF5-24A6-6A8E794675E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8899374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634F0-E1E7-73DB-85FB-4D3D2A134B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EB75D6-8476-A25D-5813-E45E8B119B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AB44B5-78C8-1011-B43D-3E64EADCD015}"/>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94FC1E94-5D90-1401-75F3-C92E4B6456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774D4C-2D3C-F16C-3537-F415C3AA7A0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231857341"/>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707A-768C-FD13-BC79-F618FC1CFD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F3ACF7-9809-462A-7DB8-A666FE9712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D450AC-C454-8503-DAC2-2B8C194341EF}"/>
              </a:ext>
            </a:extLst>
          </p:cNvPr>
          <p:cNvSpPr>
            <a:spLocks noGrp="1"/>
          </p:cNvSpPr>
          <p:nvPr>
            <p:ph type="dt" sz="half" idx="10"/>
          </p:nvPr>
        </p:nvSpPr>
        <p:spPr/>
        <p:txBody>
          <a:bodyPr/>
          <a:lstStyle/>
          <a:p>
            <a:fld id="{43C83AFB-9E54-459E-8C6D-0913AC3BA5D7}" type="datetime1">
              <a:rPr lang="en-US" smtClean="0"/>
              <a:t>3/20/2024</a:t>
            </a:fld>
            <a:endParaRPr lang="en-US"/>
          </a:p>
        </p:txBody>
      </p:sp>
      <p:sp>
        <p:nvSpPr>
          <p:cNvPr id="5" name="Footer Placeholder 4">
            <a:extLst>
              <a:ext uri="{FF2B5EF4-FFF2-40B4-BE49-F238E27FC236}">
                <a16:creationId xmlns:a16="http://schemas.microsoft.com/office/drawing/2014/main" id="{14846A65-ECE9-F0A8-A550-BF2C44CBDC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F362E5-D09A-6CAC-8A2A-E98E1CEF71C6}"/>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8687883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B779-F8B9-1E8C-7312-A4E9BC954B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75AF53-3EFA-0055-C996-A7CEF791F5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B99244-9BFF-DB53-8677-2B43E762C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D4894D-3573-EF0F-D518-F82A36B65A7C}"/>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a:extLst>
              <a:ext uri="{FF2B5EF4-FFF2-40B4-BE49-F238E27FC236}">
                <a16:creationId xmlns:a16="http://schemas.microsoft.com/office/drawing/2014/main" id="{8D455B79-EA0C-AD35-7019-727FFFF5DB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784E54-FC3D-6DDE-B910-59B4ABE0D244}"/>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843211103"/>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BD7B-5713-60AB-77DE-F8B53391246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7AE63E-08CB-8EB9-78F9-7958D3FDCB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53F323-AED4-1C03-14E9-6EDCC1B561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2BD619-2DD2-C95E-071F-D581D3EA5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34F095-4EAD-1E39-BC5C-3E2C3BCF86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68D22F-6253-BD2F-2C40-5C3EC870D877}"/>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8" name="Footer Placeholder 7">
            <a:extLst>
              <a:ext uri="{FF2B5EF4-FFF2-40B4-BE49-F238E27FC236}">
                <a16:creationId xmlns:a16="http://schemas.microsoft.com/office/drawing/2014/main" id="{73A7DB15-5773-7582-A620-A72FD5B4D8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41D587-98FF-064D-2E42-5534C06BF40A}"/>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589916766"/>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9472-69CB-3380-2FC5-005E21AB00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DCCC29-48D9-8257-33BE-52F9C0833975}"/>
              </a:ext>
            </a:extLst>
          </p:cNvPr>
          <p:cNvSpPr>
            <a:spLocks noGrp="1"/>
          </p:cNvSpPr>
          <p:nvPr>
            <p:ph type="dt" sz="half" idx="10"/>
          </p:nvPr>
        </p:nvSpPr>
        <p:spPr/>
        <p:txBody>
          <a:bodyPr/>
          <a:lstStyle/>
          <a:p>
            <a:fld id="{952F8D56-3D0E-48B8-8218-1F3A06A96C62}" type="datetime1">
              <a:rPr lang="en-US" smtClean="0"/>
              <a:t>3/20/2024</a:t>
            </a:fld>
            <a:endParaRPr lang="en-US"/>
          </a:p>
        </p:txBody>
      </p:sp>
      <p:sp>
        <p:nvSpPr>
          <p:cNvPr id="4" name="Footer Placeholder 3">
            <a:extLst>
              <a:ext uri="{FF2B5EF4-FFF2-40B4-BE49-F238E27FC236}">
                <a16:creationId xmlns:a16="http://schemas.microsoft.com/office/drawing/2014/main" id="{DE5738D9-589D-C026-4E4C-FAD46371AF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621B32-C187-D256-C214-4A57140F8968}"/>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1198554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7D7283-84BB-F97C-4685-C74C4DE5F3F1}"/>
              </a:ext>
            </a:extLst>
          </p:cNvPr>
          <p:cNvSpPr>
            <a:spLocks noGrp="1"/>
          </p:cNvSpPr>
          <p:nvPr>
            <p:ph type="dt" sz="half" idx="10"/>
          </p:nvPr>
        </p:nvSpPr>
        <p:spPr/>
        <p:txBody>
          <a:bodyPr/>
          <a:lstStyle/>
          <a:p>
            <a:fld id="{E8EC309E-27D4-401F-A74A-DEA16C7B51DC}" type="datetime1">
              <a:rPr lang="en-US" smtClean="0"/>
              <a:t>3/20/2024</a:t>
            </a:fld>
            <a:endParaRPr lang="en-US"/>
          </a:p>
        </p:txBody>
      </p:sp>
      <p:sp>
        <p:nvSpPr>
          <p:cNvPr id="3" name="Footer Placeholder 2">
            <a:extLst>
              <a:ext uri="{FF2B5EF4-FFF2-40B4-BE49-F238E27FC236}">
                <a16:creationId xmlns:a16="http://schemas.microsoft.com/office/drawing/2014/main" id="{B18A2E6B-01C7-080E-BEEE-1E6F33C40D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7A3952-67AB-F0A0-59DF-1A0A85F24F54}"/>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7630663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6E72-BF78-9A1E-A3A7-AD160594C7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A5DD2FB-EECE-8C4D-1848-7FA7A8498D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3B6199-01A4-A693-EA4E-FDC9C3998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6A5FEA-3B47-F044-685F-865D309015AE}"/>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6" name="Footer Placeholder 5">
            <a:extLst>
              <a:ext uri="{FF2B5EF4-FFF2-40B4-BE49-F238E27FC236}">
                <a16:creationId xmlns:a16="http://schemas.microsoft.com/office/drawing/2014/main" id="{9552C293-2963-078A-9F6B-0ED1BACCA4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8D4BA-78E7-D16B-D5C3-17A56707000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810947909"/>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5AFB-CB59-FBD2-5162-4B72E553DE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6A0798-C0D3-E0ED-CA7A-8E3DDA9A99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DF10993-A35F-1F40-F89D-59333AC37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BBEB4B-FD8A-745F-B423-A5719178D8A6}"/>
              </a:ext>
            </a:extLst>
          </p:cNvPr>
          <p:cNvSpPr>
            <a:spLocks noGrp="1"/>
          </p:cNvSpPr>
          <p:nvPr>
            <p:ph type="dt" sz="half" idx="10"/>
          </p:nvPr>
        </p:nvSpPr>
        <p:spPr/>
        <p:txBody>
          <a:bodyPr/>
          <a:lstStyle/>
          <a:p>
            <a:fld id="{F0DB8F2B-E487-4905-B553-FB649F2B6F23}" type="datetime1">
              <a:rPr lang="en-US" smtClean="0"/>
              <a:t>3/20/2024</a:t>
            </a:fld>
            <a:endParaRPr lang="en-US"/>
          </a:p>
        </p:txBody>
      </p:sp>
      <p:sp>
        <p:nvSpPr>
          <p:cNvPr id="6" name="Footer Placeholder 5">
            <a:extLst>
              <a:ext uri="{FF2B5EF4-FFF2-40B4-BE49-F238E27FC236}">
                <a16:creationId xmlns:a16="http://schemas.microsoft.com/office/drawing/2014/main" id="{DD41B791-0EC4-7FAA-907B-3481793E3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FB5756-E6FE-6476-F61F-2F5F1751370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9586947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75F3-CE0A-9FD2-DEB0-E862E80F05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7E3368-D2F3-23D3-7D5E-42F17DBEDA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ACBECF-68A2-56B9-4E7C-9B072D4731C8}"/>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15D3497F-61DA-5493-F857-45D0274DD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1568E-6F98-CB06-896A-3A6061B84285}"/>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050578806"/>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7CC8AA-52A2-4F1D-F9C9-E0ABC4D571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AEFBC6-8501-31AD-71C2-88C1778F9F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433D6B-DCFF-7783-2EF3-394E34BCA231}"/>
              </a:ext>
            </a:extLst>
          </p:cNvPr>
          <p:cNvSpPr>
            <a:spLocks noGrp="1"/>
          </p:cNvSpPr>
          <p:nvPr>
            <p:ph type="dt" sz="half" idx="10"/>
          </p:nvPr>
        </p:nvSpPr>
        <p:spPr/>
        <p:txBody>
          <a:body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6BF3D9CD-244D-CD4B-B742-AC747000C3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789C1A-5FFC-22A8-0645-A6D931AB390F}"/>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0510594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4C59CA-49EC-B83E-1C17-EAF045DF56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73FBFE-FE1B-905C-BD38-FEC4F9948C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4D582A-4D18-38B2-83E6-236C293932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B437E6EE-6C54-2EE0-91B2-7243A82300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3E0F02C-9B63-F5EC-B762-3EB22B22C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86042B-6341-4E38-A80C-926D3BB8AAC9}" type="slidenum">
              <a:rPr lang="en-US" smtClean="0"/>
              <a:t>‹#›</a:t>
            </a:fld>
            <a:endParaRPr lang="en-US"/>
          </a:p>
        </p:txBody>
      </p:sp>
    </p:spTree>
    <p:extLst>
      <p:ext uri="{BB962C8B-B14F-4D97-AF65-F5344CB8AC3E}">
        <p14:creationId xmlns:p14="http://schemas.microsoft.com/office/powerpoint/2010/main" val="2375808053"/>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F7C3A7-D6F6-4D38-A7C3-B72967BB81A6}" type="datetime1">
              <a:rPr lang="en-US" smtClean="0"/>
              <a:t>3/20/2024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86042B-6341-4E38-A80C-926D3BB8AAC9}" type="slidenum">
              <a:rPr lang="en-US" smtClean="0"/>
              <a:t>‹#›</a:t>
            </a:fld>
            <a:endParaRPr lang="en-US"/>
          </a:p>
        </p:txBody>
      </p:sp>
    </p:spTree>
    <p:extLst>
      <p:ext uri="{BB962C8B-B14F-4D97-AF65-F5344CB8AC3E}">
        <p14:creationId xmlns:p14="http://schemas.microsoft.com/office/powerpoint/2010/main" val="101892607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F7C3A7-D6F6-4D38-A7C3-B72967BB81A6}" type="datetime1">
              <a:rPr lang="en-US" smtClean="0"/>
              <a:t>3/20/2024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586042B-6341-4E38-A80C-926D3BB8AAC9}" type="slidenum">
              <a:rPr lang="en-US" smtClean="0"/>
              <a:t>‹#›</a:t>
            </a:fld>
            <a:endParaRPr lang="en-US"/>
          </a:p>
        </p:txBody>
      </p:sp>
    </p:spTree>
    <p:extLst>
      <p:ext uri="{BB962C8B-B14F-4D97-AF65-F5344CB8AC3E}">
        <p14:creationId xmlns:p14="http://schemas.microsoft.com/office/powerpoint/2010/main" val="88329774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4C59CA-49EC-B83E-1C17-EAF045DF56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73FBFE-FE1B-905C-BD38-FEC4F9948C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4D582A-4D18-38B2-83E6-236C293932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EF7C3A7-D6F6-4D38-A7C3-B72967BB81A6}" type="datetime1">
              <a:rPr lang="en-US" smtClean="0"/>
              <a:t>3/20/2024</a:t>
            </a:fld>
            <a:endParaRPr lang="en-US"/>
          </a:p>
        </p:txBody>
      </p:sp>
      <p:sp>
        <p:nvSpPr>
          <p:cNvPr id="5" name="Footer Placeholder 4">
            <a:extLst>
              <a:ext uri="{FF2B5EF4-FFF2-40B4-BE49-F238E27FC236}">
                <a16:creationId xmlns:a16="http://schemas.microsoft.com/office/drawing/2014/main" id="{B437E6EE-6C54-2EE0-91B2-7243A82300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3E0F02C-9B63-F5EC-B762-3EB22B22C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86042B-6341-4E38-A80C-926D3BB8AAC9}" type="slidenum">
              <a:rPr lang="en-US" smtClean="0"/>
              <a:t>‹#›</a:t>
            </a:fld>
            <a:endParaRPr lang="en-US"/>
          </a:p>
        </p:txBody>
      </p:sp>
    </p:spTree>
    <p:extLst>
      <p:ext uri="{BB962C8B-B14F-4D97-AF65-F5344CB8AC3E}">
        <p14:creationId xmlns:p14="http://schemas.microsoft.com/office/powerpoint/2010/main" val="142109938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7.jpeg"/><Relationship Id="rId4" Type="http://schemas.openxmlformats.org/officeDocument/2006/relationships/image" Target="../media/image9.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6.xml"/><Relationship Id="rId5" Type="http://schemas.openxmlformats.org/officeDocument/2006/relationships/image" Target="../media/image7.jpe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5.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1.xml"/><Relationship Id="rId5" Type="http://schemas.openxmlformats.org/officeDocument/2006/relationships/image" Target="../media/image15.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15.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4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eople working on ideas">
            <a:extLst>
              <a:ext uri="{FF2B5EF4-FFF2-40B4-BE49-F238E27FC236}">
                <a16:creationId xmlns:a16="http://schemas.microsoft.com/office/drawing/2014/main" id="{6B85236A-6D42-B798-3C62-9BB81750510E}"/>
              </a:ext>
            </a:extLst>
          </p:cNvPr>
          <p:cNvPicPr>
            <a:picLocks noChangeAspect="1"/>
          </p:cNvPicPr>
          <p:nvPr/>
        </p:nvPicPr>
        <p:blipFill rotWithShape="1">
          <a:blip r:embed="rId3"/>
          <a:srcRect t="7897" r="24734" b="1194"/>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383ADAB-F75D-FE6A-6AAD-5084083CBA4F}"/>
              </a:ext>
            </a:extLst>
          </p:cNvPr>
          <p:cNvSpPr>
            <a:spLocks noGrp="1"/>
          </p:cNvSpPr>
          <p:nvPr>
            <p:ph type="ctrTitle"/>
          </p:nvPr>
        </p:nvSpPr>
        <p:spPr>
          <a:xfrm>
            <a:off x="477981" y="1122363"/>
            <a:ext cx="4023360" cy="3204134"/>
          </a:xfrm>
        </p:spPr>
        <p:txBody>
          <a:bodyPr anchor="b">
            <a:normAutofit/>
          </a:bodyPr>
          <a:lstStyle/>
          <a:p>
            <a:pPr algn="l"/>
            <a:r>
              <a:rPr lang="en-US" sz="4800"/>
              <a:t>A curriculum for well-being.</a:t>
            </a:r>
            <a:endParaRPr lang="en-GB" sz="4800"/>
          </a:p>
        </p:txBody>
      </p:sp>
      <p:sp>
        <p:nvSpPr>
          <p:cNvPr id="3" name="Subtitle 2">
            <a:extLst>
              <a:ext uri="{FF2B5EF4-FFF2-40B4-BE49-F238E27FC236}">
                <a16:creationId xmlns:a16="http://schemas.microsoft.com/office/drawing/2014/main" id="{052CA2B1-6953-B0E1-D1DD-D657810C73A6}"/>
              </a:ext>
            </a:extLst>
          </p:cNvPr>
          <p:cNvSpPr>
            <a:spLocks noGrp="1"/>
          </p:cNvSpPr>
          <p:nvPr>
            <p:ph type="subTitle" idx="1"/>
          </p:nvPr>
        </p:nvSpPr>
        <p:spPr>
          <a:xfrm>
            <a:off x="477980" y="4872922"/>
            <a:ext cx="4023359" cy="1208141"/>
          </a:xfrm>
        </p:spPr>
        <p:txBody>
          <a:bodyPr>
            <a:normAutofit/>
          </a:bodyPr>
          <a:lstStyle/>
          <a:p>
            <a:pPr algn="l"/>
            <a:r>
              <a:rPr lang="en-US" sz="2000"/>
              <a:t>Matt Burns – Headlands School</a:t>
            </a:r>
            <a:endParaRPr lang="en-GB" sz="200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red star shaped sign with white text&#10;&#10;Description automatically generated">
            <a:extLst>
              <a:ext uri="{FF2B5EF4-FFF2-40B4-BE49-F238E27FC236}">
                <a16:creationId xmlns:a16="http://schemas.microsoft.com/office/drawing/2014/main" id="{AB61DA67-7387-B4B3-C1CE-05A868236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517" y="71263"/>
            <a:ext cx="1402524" cy="1359464"/>
          </a:xfrm>
          <a:prstGeom prst="rect">
            <a:avLst/>
          </a:prstGeom>
        </p:spPr>
      </p:pic>
      <p:pic>
        <p:nvPicPr>
          <p:cNvPr id="8" name="Picture 7" descr="A logo for a school&#10;&#10;Description automatically generated">
            <a:extLst>
              <a:ext uri="{FF2B5EF4-FFF2-40B4-BE49-F238E27FC236}">
                <a16:creationId xmlns:a16="http://schemas.microsoft.com/office/drawing/2014/main" id="{BE300AF7-A8C5-D09A-D5F6-A7608FB5AF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6249" y="125812"/>
            <a:ext cx="1224482" cy="1349496"/>
          </a:xfrm>
          <a:prstGeom prst="rect">
            <a:avLst/>
          </a:prstGeom>
        </p:spPr>
      </p:pic>
    </p:spTree>
    <p:extLst>
      <p:ext uri="{BB962C8B-B14F-4D97-AF65-F5344CB8AC3E}">
        <p14:creationId xmlns:p14="http://schemas.microsoft.com/office/powerpoint/2010/main" val="208562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2622F6B-F25B-661E-BFCF-D77D292FD836}"/>
              </a:ext>
            </a:extLst>
          </p:cNvPr>
          <p:cNvPicPr>
            <a:picLocks noChangeAspect="1"/>
          </p:cNvPicPr>
          <p:nvPr/>
        </p:nvPicPr>
        <p:blipFill>
          <a:blip r:embed="rId4"/>
          <a:stretch>
            <a:fill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AFB5FB8-31E5-9B15-4ABB-4671F1B566F4}"/>
              </a:ext>
            </a:extLst>
          </p:cNvPr>
          <p:cNvSpPr>
            <a:spLocks noGrp="1"/>
          </p:cNvSpPr>
          <p:nvPr>
            <p:ph type="title"/>
          </p:nvPr>
        </p:nvSpPr>
        <p:spPr>
          <a:xfrm>
            <a:off x="1034711" y="2849252"/>
            <a:ext cx="9989677" cy="2133380"/>
          </a:xfrm>
        </p:spPr>
        <p:txBody>
          <a:bodyPr vert="horz" lIns="91440" tIns="45720" rIns="91440" bIns="45720" rtlCol="0" anchor="b">
            <a:normAutofit fontScale="90000"/>
          </a:bodyPr>
          <a:lstStyle/>
          <a:p>
            <a:pPr>
              <a:lnSpc>
                <a:spcPct val="90000"/>
              </a:lnSpc>
            </a:pPr>
            <a:br>
              <a:rPr lang="en-US" sz="1400" kern="1200" cap="none" dirty="0">
                <a:ln w="3175" cmpd="sng">
                  <a:noFill/>
                </a:ln>
                <a:solidFill>
                  <a:schemeClr val="tx1">
                    <a:lumMod val="85000"/>
                    <a:lumOff val="15000"/>
                  </a:schemeClr>
                </a:solidFill>
                <a:effectLst/>
                <a:latin typeface="+mj-lt"/>
                <a:ea typeface="+mj-ea"/>
                <a:cs typeface="+mj-cs"/>
              </a:rPr>
            </a:br>
            <a:br>
              <a:rPr lang="en-US" sz="1400" kern="1200" cap="none" dirty="0">
                <a:ln w="3175" cmpd="sng">
                  <a:noFill/>
                </a:ln>
                <a:solidFill>
                  <a:schemeClr val="tx1">
                    <a:lumMod val="85000"/>
                    <a:lumOff val="15000"/>
                  </a:schemeClr>
                </a:solidFill>
                <a:effectLst/>
                <a:latin typeface="+mj-lt"/>
                <a:ea typeface="+mj-ea"/>
                <a:cs typeface="+mj-cs"/>
              </a:rPr>
            </a:br>
            <a:br>
              <a:rPr lang="en-US" sz="1400" kern="1200" cap="none" dirty="0">
                <a:ln w="3175" cmpd="sng">
                  <a:noFill/>
                </a:ln>
                <a:solidFill>
                  <a:schemeClr val="tx1">
                    <a:lumMod val="85000"/>
                    <a:lumOff val="15000"/>
                  </a:schemeClr>
                </a:solidFill>
                <a:effectLst/>
                <a:latin typeface="+mj-lt"/>
                <a:ea typeface="+mj-ea"/>
                <a:cs typeface="+mj-cs"/>
              </a:rPr>
            </a:br>
            <a:br>
              <a:rPr lang="en-US" sz="1400" kern="1200" cap="none" dirty="0">
                <a:ln w="3175" cmpd="sng">
                  <a:noFill/>
                </a:ln>
                <a:solidFill>
                  <a:schemeClr val="tx1">
                    <a:lumMod val="85000"/>
                    <a:lumOff val="15000"/>
                  </a:schemeClr>
                </a:solidFill>
                <a:effectLst/>
                <a:latin typeface="+mj-lt"/>
                <a:ea typeface="+mj-ea"/>
                <a:cs typeface="+mj-cs"/>
              </a:rPr>
            </a:br>
            <a:br>
              <a:rPr lang="en-US" sz="1400" kern="1200" cap="none" dirty="0">
                <a:ln w="3175" cmpd="sng">
                  <a:noFill/>
                </a:ln>
                <a:solidFill>
                  <a:schemeClr val="tx1">
                    <a:lumMod val="85000"/>
                    <a:lumOff val="15000"/>
                  </a:schemeClr>
                </a:solidFill>
                <a:effectLst/>
                <a:latin typeface="+mj-lt"/>
                <a:ea typeface="+mj-ea"/>
                <a:cs typeface="+mj-cs"/>
              </a:rPr>
            </a:br>
            <a:br>
              <a:rPr lang="en-US" sz="2000" kern="1200" cap="none" dirty="0">
                <a:ln w="3175" cmpd="sng">
                  <a:noFill/>
                </a:ln>
                <a:solidFill>
                  <a:schemeClr val="tx1">
                    <a:lumMod val="85000"/>
                    <a:lumOff val="15000"/>
                  </a:schemeClr>
                </a:solidFill>
                <a:effectLst/>
                <a:latin typeface="+mj-lt"/>
                <a:ea typeface="+mj-ea"/>
                <a:cs typeface="+mj-cs"/>
              </a:rPr>
            </a:br>
            <a:br>
              <a:rPr lang="en-US" sz="2000" kern="1200" cap="none" dirty="0">
                <a:ln w="3175" cmpd="sng">
                  <a:noFill/>
                </a:ln>
                <a:solidFill>
                  <a:schemeClr val="tx1">
                    <a:lumMod val="85000"/>
                    <a:lumOff val="15000"/>
                  </a:schemeClr>
                </a:solidFill>
                <a:effectLst/>
                <a:latin typeface="+mj-lt"/>
                <a:ea typeface="+mj-ea"/>
                <a:cs typeface="+mj-cs"/>
              </a:rPr>
            </a:br>
            <a:br>
              <a:rPr lang="en-US" sz="2000" kern="1200" cap="none" dirty="0">
                <a:ln w="3175" cmpd="sng">
                  <a:noFill/>
                </a:ln>
                <a:solidFill>
                  <a:schemeClr val="tx1">
                    <a:lumMod val="85000"/>
                    <a:lumOff val="15000"/>
                  </a:schemeClr>
                </a:solidFill>
                <a:effectLst/>
                <a:latin typeface="+mj-lt"/>
                <a:ea typeface="+mj-ea"/>
                <a:cs typeface="+mj-cs"/>
              </a:rPr>
            </a:br>
            <a:br>
              <a:rPr lang="en-US" sz="2000" kern="1200" cap="none" dirty="0">
                <a:ln w="3175" cmpd="sng">
                  <a:noFill/>
                </a:ln>
                <a:solidFill>
                  <a:schemeClr val="tx1">
                    <a:lumMod val="85000"/>
                    <a:lumOff val="15000"/>
                  </a:schemeClr>
                </a:solidFill>
                <a:effectLst/>
                <a:latin typeface="+mj-lt"/>
                <a:ea typeface="+mj-ea"/>
                <a:cs typeface="+mj-cs"/>
              </a:rPr>
            </a:br>
            <a:r>
              <a:rPr lang="en-US" sz="3100" b="1" kern="1200" cap="none" dirty="0" err="1">
                <a:ln w="3175" cmpd="sng">
                  <a:noFill/>
                </a:ln>
                <a:solidFill>
                  <a:schemeClr val="tx1">
                    <a:lumMod val="85000"/>
                    <a:lumOff val="15000"/>
                  </a:schemeClr>
                </a:solidFill>
                <a:effectLst/>
                <a:latin typeface="+mj-lt"/>
                <a:ea typeface="+mj-ea"/>
                <a:cs typeface="+mj-cs"/>
              </a:rPr>
              <a:t>Shwmae</a:t>
            </a:r>
            <a:r>
              <a:rPr lang="en-US" sz="3100" b="1" kern="1200" cap="none" dirty="0">
                <a:ln w="3175" cmpd="sng">
                  <a:noFill/>
                </a:ln>
                <a:solidFill>
                  <a:schemeClr val="tx1">
                    <a:lumMod val="85000"/>
                    <a:lumOff val="15000"/>
                  </a:schemeClr>
                </a:solidFill>
                <a:effectLst/>
                <a:latin typeface="+mj-lt"/>
                <a:ea typeface="+mj-ea"/>
                <a:cs typeface="+mj-cs"/>
              </a:rPr>
              <a:t>!</a:t>
            </a:r>
            <a:br>
              <a:rPr lang="en-US" sz="2000" kern="1200" cap="none" dirty="0">
                <a:ln w="3175" cmpd="sng">
                  <a:noFill/>
                </a:ln>
                <a:solidFill>
                  <a:schemeClr val="tx1">
                    <a:lumMod val="85000"/>
                    <a:lumOff val="15000"/>
                  </a:schemeClr>
                </a:solidFill>
                <a:effectLst/>
                <a:latin typeface="+mj-lt"/>
                <a:ea typeface="+mj-ea"/>
                <a:cs typeface="+mj-cs"/>
              </a:rPr>
            </a:br>
            <a:br>
              <a:rPr lang="en-US" sz="2000" kern="1200" cap="none" dirty="0">
                <a:ln w="3175" cmpd="sng">
                  <a:noFill/>
                </a:ln>
                <a:solidFill>
                  <a:schemeClr val="tx1">
                    <a:lumMod val="85000"/>
                    <a:lumOff val="15000"/>
                  </a:schemeClr>
                </a:solidFill>
                <a:effectLst/>
                <a:latin typeface="+mj-lt"/>
                <a:ea typeface="+mj-ea"/>
                <a:cs typeface="+mj-cs"/>
              </a:rPr>
            </a:br>
            <a:r>
              <a:rPr lang="en-US" sz="2000" kern="1200" cap="none" dirty="0">
                <a:ln w="3175" cmpd="sng">
                  <a:noFill/>
                </a:ln>
                <a:solidFill>
                  <a:schemeClr val="tx1">
                    <a:lumMod val="85000"/>
                    <a:lumOff val="15000"/>
                  </a:schemeClr>
                </a:solidFill>
                <a:effectLst/>
                <a:latin typeface="Aharoni" panose="020F0502020204030204" pitchFamily="2" charset="-79"/>
                <a:cs typeface="Aharoni" panose="020F0502020204030204" pitchFamily="2" charset="-79"/>
              </a:rPr>
              <a:t>“Our future, and the well-being of all our children rests with the kind of relationships we build today.” </a:t>
            </a:r>
            <a:br>
              <a:rPr lang="en-US" sz="2000" kern="1200" cap="none" dirty="0">
                <a:ln w="3175" cmpd="sng">
                  <a:noFill/>
                </a:ln>
                <a:solidFill>
                  <a:schemeClr val="tx1">
                    <a:lumMod val="85000"/>
                    <a:lumOff val="15000"/>
                  </a:schemeClr>
                </a:solidFill>
                <a:effectLst/>
                <a:latin typeface="Aharoni" panose="020F0502020204030204" pitchFamily="2" charset="-79"/>
                <a:cs typeface="Aharoni" panose="020F0502020204030204" pitchFamily="2" charset="-79"/>
              </a:rPr>
            </a:br>
            <a:br>
              <a:rPr lang="en-US" sz="2000" kern="1200" cap="none" dirty="0">
                <a:ln w="3175" cmpd="sng">
                  <a:noFill/>
                </a:ln>
                <a:solidFill>
                  <a:schemeClr val="tx1">
                    <a:lumMod val="85000"/>
                    <a:lumOff val="15000"/>
                  </a:schemeClr>
                </a:solidFill>
                <a:effectLst/>
                <a:latin typeface="Aharoni" panose="020F0502020204030204" pitchFamily="2" charset="-79"/>
                <a:cs typeface="Aharoni" panose="020F0502020204030204" pitchFamily="2" charset="-79"/>
              </a:rPr>
            </a:br>
            <a:r>
              <a:rPr lang="en-US" sz="2000" kern="1200" cap="none" dirty="0">
                <a:ln w="3175" cmpd="sng">
                  <a:noFill/>
                </a:ln>
                <a:solidFill>
                  <a:schemeClr val="tx1">
                    <a:lumMod val="85000"/>
                    <a:lumOff val="15000"/>
                  </a:schemeClr>
                </a:solidFill>
                <a:effectLst/>
                <a:latin typeface="Aharoni" panose="020F0502020204030204" pitchFamily="2" charset="-79"/>
                <a:cs typeface="Aharoni" panose="020F0502020204030204" pitchFamily="2" charset="-79"/>
              </a:rPr>
              <a:t>Chief Dr. Robert Joseph</a:t>
            </a:r>
            <a:br>
              <a:rPr lang="en-US" sz="2000" kern="1200" cap="none" dirty="0">
                <a:ln w="3175" cmpd="sng">
                  <a:noFill/>
                </a:ln>
                <a:solidFill>
                  <a:schemeClr val="tx1">
                    <a:lumMod val="85000"/>
                    <a:lumOff val="15000"/>
                  </a:schemeClr>
                </a:solidFill>
                <a:effectLst/>
                <a:latin typeface="Aharoni" panose="020F0502020204030204" pitchFamily="2" charset="-79"/>
                <a:cs typeface="Aharoni" panose="020F0502020204030204" pitchFamily="2" charset="-79"/>
              </a:rPr>
            </a:br>
            <a:endParaRPr lang="en-US" sz="1400" kern="1200" cap="none" dirty="0">
              <a:ln w="3175" cmpd="sng">
                <a:noFill/>
              </a:ln>
              <a:solidFill>
                <a:schemeClr val="tx1">
                  <a:lumMod val="85000"/>
                  <a:lumOff val="15000"/>
                </a:schemeClr>
              </a:solidFill>
              <a:effectLst/>
              <a:latin typeface="+mj-lt"/>
              <a:ea typeface="+mj-ea"/>
              <a:cs typeface="+mj-cs"/>
            </a:endParaRPr>
          </a:p>
        </p:txBody>
      </p:sp>
      <p:pic>
        <p:nvPicPr>
          <p:cNvPr id="13" name="Picture 12" descr="A person taking a selfie with kids on a beach&#10;&#10;Description automatically generated">
            <a:extLst>
              <a:ext uri="{FF2B5EF4-FFF2-40B4-BE49-F238E27FC236}">
                <a16:creationId xmlns:a16="http://schemas.microsoft.com/office/drawing/2014/main" id="{B3735673-40C9-BEB2-523A-3E8C273C147E}"/>
              </a:ext>
            </a:extLst>
          </p:cNvPr>
          <p:cNvPicPr>
            <a:picLocks noChangeAspect="1"/>
          </p:cNvPicPr>
          <p:nvPr/>
        </p:nvPicPr>
        <p:blipFill rotWithShape="1">
          <a:blip r:embed="rId5">
            <a:extLst>
              <a:ext uri="{28A0092B-C50C-407E-A947-70E740481C1C}">
                <a14:useLocalDpi xmlns:a14="http://schemas.microsoft.com/office/drawing/2010/main" val="0"/>
              </a:ext>
            </a:extLst>
          </a:blip>
          <a:srcRect l="11137" r="32945" b="23909"/>
          <a:stretch/>
        </p:blipFill>
        <p:spPr>
          <a:xfrm>
            <a:off x="187890" y="196468"/>
            <a:ext cx="2642992" cy="2471576"/>
          </a:xfrm>
          <a:prstGeom prst="rect">
            <a:avLst/>
          </a:prstGeom>
        </p:spPr>
      </p:pic>
      <p:pic>
        <p:nvPicPr>
          <p:cNvPr id="19" name="Picture 18" descr="A group of people posing for a photo&#10;&#10;Description automatically generated">
            <a:extLst>
              <a:ext uri="{FF2B5EF4-FFF2-40B4-BE49-F238E27FC236}">
                <a16:creationId xmlns:a16="http://schemas.microsoft.com/office/drawing/2014/main" id="{9C140CBB-F599-E248-0F56-DE6C09948F92}"/>
              </a:ext>
            </a:extLst>
          </p:cNvPr>
          <p:cNvPicPr>
            <a:picLocks noChangeAspect="1"/>
          </p:cNvPicPr>
          <p:nvPr/>
        </p:nvPicPr>
        <p:blipFill rotWithShape="1">
          <a:blip r:embed="rId6">
            <a:extLst>
              <a:ext uri="{28A0092B-C50C-407E-A947-70E740481C1C}">
                <a14:useLocalDpi xmlns:a14="http://schemas.microsoft.com/office/drawing/2010/main" val="0"/>
              </a:ext>
            </a:extLst>
          </a:blip>
          <a:srcRect l="20839" t="-8666" r="18074" b="8671"/>
          <a:stretch/>
        </p:blipFill>
        <p:spPr>
          <a:xfrm>
            <a:off x="2978212" y="-91633"/>
            <a:ext cx="2586604" cy="3035248"/>
          </a:xfrm>
          <a:prstGeom prst="rect">
            <a:avLst/>
          </a:prstGeom>
        </p:spPr>
      </p:pic>
      <p:pic>
        <p:nvPicPr>
          <p:cNvPr id="5" name="Picture 4">
            <a:extLst>
              <a:ext uri="{FF2B5EF4-FFF2-40B4-BE49-F238E27FC236}">
                <a16:creationId xmlns:a16="http://schemas.microsoft.com/office/drawing/2014/main" id="{6F32A8DC-CD7A-6100-D537-20A2836BDFFB}"/>
              </a:ext>
            </a:extLst>
          </p:cNvPr>
          <p:cNvPicPr>
            <a:picLocks noChangeAspect="1"/>
          </p:cNvPicPr>
          <p:nvPr/>
        </p:nvPicPr>
        <p:blipFill>
          <a:blip r:embed="rId7"/>
          <a:stretch>
            <a:fillRect/>
          </a:stretch>
        </p:blipFill>
        <p:spPr>
          <a:xfrm>
            <a:off x="8791401" y="221519"/>
            <a:ext cx="3204941" cy="2646941"/>
          </a:xfrm>
          <a:prstGeom prst="rect">
            <a:avLst/>
          </a:prstGeom>
        </p:spPr>
      </p:pic>
      <p:pic>
        <p:nvPicPr>
          <p:cNvPr id="6" name="Picture 5">
            <a:extLst>
              <a:ext uri="{FF2B5EF4-FFF2-40B4-BE49-F238E27FC236}">
                <a16:creationId xmlns:a16="http://schemas.microsoft.com/office/drawing/2014/main" id="{2824B903-00BC-320D-F6DF-2195116FF486}"/>
              </a:ext>
            </a:extLst>
          </p:cNvPr>
          <p:cNvPicPr>
            <a:picLocks noChangeAspect="1"/>
          </p:cNvPicPr>
          <p:nvPr/>
        </p:nvPicPr>
        <p:blipFill>
          <a:blip r:embed="rId8"/>
          <a:stretch>
            <a:fillRect/>
          </a:stretch>
        </p:blipFill>
        <p:spPr>
          <a:xfrm>
            <a:off x="5724395" y="146363"/>
            <a:ext cx="2871276" cy="2371369"/>
          </a:xfrm>
          <a:prstGeom prst="rect">
            <a:avLst/>
          </a:prstGeom>
        </p:spPr>
      </p:pic>
      <p:pic>
        <p:nvPicPr>
          <p:cNvPr id="14" name="Picture 13" descr="A red star shaped sign with white text&#10;&#10;Description automatically generated">
            <a:extLst>
              <a:ext uri="{FF2B5EF4-FFF2-40B4-BE49-F238E27FC236}">
                <a16:creationId xmlns:a16="http://schemas.microsoft.com/office/drawing/2014/main" id="{E7A9AE19-AB60-3B86-90EA-55BC875A53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795" y="3173648"/>
            <a:ext cx="1190731" cy="1154173"/>
          </a:xfrm>
          <a:prstGeom prst="rect">
            <a:avLst/>
          </a:prstGeom>
        </p:spPr>
      </p:pic>
      <p:pic>
        <p:nvPicPr>
          <p:cNvPr id="15" name="Picture 14" descr="A logo for a school&#10;&#10;Description automatically generated">
            <a:extLst>
              <a:ext uri="{FF2B5EF4-FFF2-40B4-BE49-F238E27FC236}">
                <a16:creationId xmlns:a16="http://schemas.microsoft.com/office/drawing/2014/main" id="{58441849-9A1F-74B1-34F4-28FE327BD6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94741" y="3107265"/>
            <a:ext cx="1224482" cy="1349496"/>
          </a:xfrm>
          <a:prstGeom prst="rect">
            <a:avLst/>
          </a:prstGeom>
        </p:spPr>
      </p:pic>
    </p:spTree>
    <p:extLst>
      <p:ext uri="{BB962C8B-B14F-4D97-AF65-F5344CB8AC3E}">
        <p14:creationId xmlns:p14="http://schemas.microsoft.com/office/powerpoint/2010/main" val="760857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593B4D24-F4A8-4141-A20A-E0575D1996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5" descr="A close up of a rainbow&#10;&#10;Description automatically generated">
            <a:extLst>
              <a:ext uri="{FF2B5EF4-FFF2-40B4-BE49-F238E27FC236}">
                <a16:creationId xmlns:a16="http://schemas.microsoft.com/office/drawing/2014/main" id="{91B9AA06-48D6-6E23-F5D3-A1939004A995}"/>
              </a:ext>
            </a:extLst>
          </p:cNvPr>
          <p:cNvPicPr>
            <a:picLocks noChangeAspect="1"/>
          </p:cNvPicPr>
          <p:nvPr/>
        </p:nvPicPr>
        <p:blipFill rotWithShape="1">
          <a:blip r:embed="rId3"/>
          <a:srcRect l="1008" r="15014" b="1"/>
          <a:stretch/>
        </p:blipFill>
        <p:spPr>
          <a:xfrm>
            <a:off x="20" y="10"/>
            <a:ext cx="12188932" cy="6857990"/>
          </a:xfrm>
          <a:prstGeom prst="rect">
            <a:avLst/>
          </a:prstGeom>
        </p:spPr>
      </p:pic>
      <p:sp>
        <p:nvSpPr>
          <p:cNvPr id="37" name="Freeform: Shape 36">
            <a:extLst>
              <a:ext uri="{FF2B5EF4-FFF2-40B4-BE49-F238E27FC236}">
                <a16:creationId xmlns:a16="http://schemas.microsoft.com/office/drawing/2014/main" id="{F0AA5FD3-177A-4313-B5D0-2DF4B3443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82696" y="-3082698"/>
            <a:ext cx="6026299" cy="12191695"/>
          </a:xfrm>
          <a:custGeom>
            <a:avLst/>
            <a:gdLst>
              <a:gd name="connsiteX0" fmla="*/ 0 w 6026299"/>
              <a:gd name="connsiteY0" fmla="*/ 12190169 h 12191695"/>
              <a:gd name="connsiteX1" fmla="*/ 0 w 6026299"/>
              <a:gd name="connsiteY1" fmla="*/ 1217 h 12191695"/>
              <a:gd name="connsiteX2" fmla="*/ 169958 w 6026299"/>
              <a:gd name="connsiteY2" fmla="*/ 1217 h 12191695"/>
              <a:gd name="connsiteX3" fmla="*/ 169958 w 6026299"/>
              <a:gd name="connsiteY3" fmla="*/ 0 h 12191695"/>
              <a:gd name="connsiteX4" fmla="*/ 413807 w 6026299"/>
              <a:gd name="connsiteY4" fmla="*/ 0 h 12191695"/>
              <a:gd name="connsiteX5" fmla="*/ 675079 w 6026299"/>
              <a:gd name="connsiteY5" fmla="*/ 0 h 12191695"/>
              <a:gd name="connsiteX6" fmla="*/ 893165 w 6026299"/>
              <a:gd name="connsiteY6" fmla="*/ 0 h 12191695"/>
              <a:gd name="connsiteX7" fmla="*/ 925786 w 6026299"/>
              <a:gd name="connsiteY7" fmla="*/ 0 h 12191695"/>
              <a:gd name="connsiteX8" fmla="*/ 1581826 w 6026299"/>
              <a:gd name="connsiteY8" fmla="*/ 0 h 12191695"/>
              <a:gd name="connsiteX9" fmla="*/ 1590992 w 6026299"/>
              <a:gd name="connsiteY9" fmla="*/ 0 h 12191695"/>
              <a:gd name="connsiteX10" fmla="*/ 1685164 w 6026299"/>
              <a:gd name="connsiteY10" fmla="*/ 0 h 12191695"/>
              <a:gd name="connsiteX11" fmla="*/ 2806109 w 6026299"/>
              <a:gd name="connsiteY11" fmla="*/ 0 h 12191695"/>
              <a:gd name="connsiteX12" fmla="*/ 4807848 w 6026299"/>
              <a:gd name="connsiteY12" fmla="*/ 0 h 12191695"/>
              <a:gd name="connsiteX13" fmla="*/ 4824457 w 6026299"/>
              <a:gd name="connsiteY13" fmla="*/ 26661 h 12191695"/>
              <a:gd name="connsiteX14" fmla="*/ 6026299 w 6026299"/>
              <a:gd name="connsiteY14" fmla="*/ 6438338 h 12191695"/>
              <a:gd name="connsiteX15" fmla="*/ 4619169 w 6026299"/>
              <a:gd name="connsiteY15" fmla="*/ 11332719 h 12191695"/>
              <a:gd name="connsiteX16" fmla="*/ 4231307 w 6026299"/>
              <a:gd name="connsiteY16" fmla="*/ 12054097 h 12191695"/>
              <a:gd name="connsiteX17" fmla="*/ 4147408 w 6026299"/>
              <a:gd name="connsiteY17" fmla="*/ 12191695 h 12191695"/>
              <a:gd name="connsiteX18" fmla="*/ 2806109 w 6026299"/>
              <a:gd name="connsiteY18" fmla="*/ 12191695 h 12191695"/>
              <a:gd name="connsiteX19" fmla="*/ 1590992 w 6026299"/>
              <a:gd name="connsiteY19" fmla="*/ 12191695 h 12191695"/>
              <a:gd name="connsiteX20" fmla="*/ 1581826 w 6026299"/>
              <a:gd name="connsiteY20" fmla="*/ 12191695 h 12191695"/>
              <a:gd name="connsiteX21" fmla="*/ 1453643 w 6026299"/>
              <a:gd name="connsiteY21" fmla="*/ 12191695 h 12191695"/>
              <a:gd name="connsiteX22" fmla="*/ 925786 w 6026299"/>
              <a:gd name="connsiteY22" fmla="*/ 12191695 h 12191695"/>
              <a:gd name="connsiteX23" fmla="*/ 893165 w 6026299"/>
              <a:gd name="connsiteY23" fmla="*/ 12191695 h 12191695"/>
              <a:gd name="connsiteX24" fmla="*/ 675079 w 6026299"/>
              <a:gd name="connsiteY24" fmla="*/ 12191695 h 12191695"/>
              <a:gd name="connsiteX25" fmla="*/ 413807 w 6026299"/>
              <a:gd name="connsiteY25" fmla="*/ 12191695 h 12191695"/>
              <a:gd name="connsiteX26" fmla="*/ 169958 w 6026299"/>
              <a:gd name="connsiteY26" fmla="*/ 12191695 h 12191695"/>
              <a:gd name="connsiteX27" fmla="*/ 169958 w 6026299"/>
              <a:gd name="connsiteY27" fmla="*/ 12190169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26299" h="12191695">
                <a:moveTo>
                  <a:pt x="0" y="12190169"/>
                </a:moveTo>
                <a:lnTo>
                  <a:pt x="0" y="1217"/>
                </a:lnTo>
                <a:lnTo>
                  <a:pt x="169958" y="1217"/>
                </a:lnTo>
                <a:lnTo>
                  <a:pt x="169958" y="0"/>
                </a:lnTo>
                <a:lnTo>
                  <a:pt x="413807" y="0"/>
                </a:lnTo>
                <a:lnTo>
                  <a:pt x="675079" y="0"/>
                </a:lnTo>
                <a:lnTo>
                  <a:pt x="893165" y="0"/>
                </a:lnTo>
                <a:lnTo>
                  <a:pt x="925786" y="0"/>
                </a:lnTo>
                <a:lnTo>
                  <a:pt x="1581826" y="0"/>
                </a:lnTo>
                <a:lnTo>
                  <a:pt x="1590992" y="0"/>
                </a:lnTo>
                <a:lnTo>
                  <a:pt x="1685164" y="0"/>
                </a:lnTo>
                <a:lnTo>
                  <a:pt x="2806109" y="0"/>
                </a:lnTo>
                <a:lnTo>
                  <a:pt x="4807848" y="0"/>
                </a:lnTo>
                <a:lnTo>
                  <a:pt x="4824457" y="26661"/>
                </a:lnTo>
                <a:cubicBezTo>
                  <a:pt x="5595579" y="1341551"/>
                  <a:pt x="6026299" y="3721137"/>
                  <a:pt x="6026299" y="6438338"/>
                </a:cubicBezTo>
                <a:cubicBezTo>
                  <a:pt x="6026299" y="8833790"/>
                  <a:pt x="5329078" y="9960353"/>
                  <a:pt x="4619169" y="11332719"/>
                </a:cubicBezTo>
                <a:cubicBezTo>
                  <a:pt x="4489892" y="11582638"/>
                  <a:pt x="4361797" y="11827452"/>
                  <a:pt x="4231307" y="12054097"/>
                </a:cubicBezTo>
                <a:lnTo>
                  <a:pt x="4147408" y="12191695"/>
                </a:lnTo>
                <a:lnTo>
                  <a:pt x="2806109" y="12191695"/>
                </a:lnTo>
                <a:lnTo>
                  <a:pt x="1590992" y="12191695"/>
                </a:lnTo>
                <a:lnTo>
                  <a:pt x="1581826" y="12191695"/>
                </a:lnTo>
                <a:lnTo>
                  <a:pt x="1453643" y="12191695"/>
                </a:lnTo>
                <a:lnTo>
                  <a:pt x="925786" y="12191695"/>
                </a:lnTo>
                <a:lnTo>
                  <a:pt x="893165" y="12191695"/>
                </a:lnTo>
                <a:lnTo>
                  <a:pt x="675079" y="12191695"/>
                </a:lnTo>
                <a:lnTo>
                  <a:pt x="413807" y="12191695"/>
                </a:lnTo>
                <a:lnTo>
                  <a:pt x="169958" y="12191695"/>
                </a:lnTo>
                <a:lnTo>
                  <a:pt x="169958" y="12190169"/>
                </a:ln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55A741C2-AB82-4BF5-9324-5D0B56A3D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DCD46807-BF17-4E5D-90A8-A062604C0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TextBox 9">
            <a:extLst>
              <a:ext uri="{FF2B5EF4-FFF2-40B4-BE49-F238E27FC236}">
                <a16:creationId xmlns:a16="http://schemas.microsoft.com/office/drawing/2014/main" id="{51AE889C-5EC6-C91F-0CAE-BBE5E310E962}"/>
              </a:ext>
            </a:extLst>
          </p:cNvPr>
          <p:cNvSpPr txBox="1"/>
          <p:nvPr/>
        </p:nvSpPr>
        <p:spPr>
          <a:xfrm>
            <a:off x="1920876" y="1177448"/>
            <a:ext cx="8864034" cy="3736458"/>
          </a:xfrm>
          <a:prstGeom prst="rect">
            <a:avLst/>
          </a:prstGeom>
        </p:spPr>
        <p:txBody>
          <a:bodyPr vert="horz" lIns="91440" tIns="45720" rIns="91440" bIns="45720" rtlCol="0">
            <a:normAutofit/>
          </a:bodyPr>
          <a:lstStyle/>
          <a:p>
            <a:pPr defTabSz="914400">
              <a:lnSpc>
                <a:spcPct val="90000"/>
              </a:lnSpc>
              <a:spcAft>
                <a:spcPts val="600"/>
              </a:spcAft>
            </a:pPr>
            <a:r>
              <a:rPr lang="en-US" sz="2400" dirty="0"/>
              <a:t>“Wellbeing has a ‘holographic’ quality; different meanings are being projected by different agents and what is apparently meant by the use of the term depends on where you stand. There are few fixed points or commonalities beyond ‘it’s a good thing’. Effectively, wellbeing acts like a cultural mirage: it looks like a solid construct, but when we approach it, it fragments or disappears.” </a:t>
            </a:r>
          </a:p>
          <a:p>
            <a:pPr indent="-228600" defTabSz="914400">
              <a:lnSpc>
                <a:spcPct val="90000"/>
              </a:lnSpc>
              <a:spcAft>
                <a:spcPts val="600"/>
              </a:spcAft>
              <a:buFont typeface="Arial" panose="020B0604020202020204" pitchFamily="34" charset="0"/>
              <a:buChar char="•"/>
            </a:pPr>
            <a:endParaRPr lang="en-US" sz="2400" dirty="0"/>
          </a:p>
          <a:p>
            <a:pPr defTabSz="914400">
              <a:lnSpc>
                <a:spcPct val="90000"/>
              </a:lnSpc>
              <a:spcAft>
                <a:spcPts val="600"/>
              </a:spcAft>
            </a:pPr>
            <a:r>
              <a:rPr lang="en-US" sz="2400" dirty="0" err="1"/>
              <a:t>Euraut</a:t>
            </a:r>
            <a:r>
              <a:rPr lang="en-US" sz="2400" dirty="0"/>
              <a:t> and Whiting (2008)</a:t>
            </a:r>
          </a:p>
        </p:txBody>
      </p:sp>
      <p:pic>
        <p:nvPicPr>
          <p:cNvPr id="4" name="Picture 3">
            <a:extLst>
              <a:ext uri="{FF2B5EF4-FFF2-40B4-BE49-F238E27FC236}">
                <a16:creationId xmlns:a16="http://schemas.microsoft.com/office/drawing/2014/main" id="{6F3B94B0-F139-0FB1-B8D3-2A4CF2EDEC8A}"/>
              </a:ext>
            </a:extLst>
          </p:cNvPr>
          <p:cNvPicPr>
            <a:picLocks noChangeAspect="1"/>
          </p:cNvPicPr>
          <p:nvPr/>
        </p:nvPicPr>
        <p:blipFill>
          <a:blip r:embed="rId4"/>
          <a:stretch>
            <a:fillRect/>
          </a:stretch>
        </p:blipFill>
        <p:spPr>
          <a:xfrm>
            <a:off x="-3028" y="7747"/>
            <a:ext cx="867324" cy="840927"/>
          </a:xfrm>
          <a:prstGeom prst="rect">
            <a:avLst/>
          </a:prstGeom>
        </p:spPr>
      </p:pic>
      <p:pic>
        <p:nvPicPr>
          <p:cNvPr id="5" name="Picture 4" descr="A logo for a school&#10;&#10;Description automatically generated">
            <a:extLst>
              <a:ext uri="{FF2B5EF4-FFF2-40B4-BE49-F238E27FC236}">
                <a16:creationId xmlns:a16="http://schemas.microsoft.com/office/drawing/2014/main" id="{6426B0CC-7B40-2EAE-0815-93CB8EA88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296" y="7747"/>
            <a:ext cx="823382" cy="907445"/>
          </a:xfrm>
          <a:prstGeom prst="rect">
            <a:avLst/>
          </a:prstGeom>
        </p:spPr>
      </p:pic>
    </p:spTree>
    <p:extLst>
      <p:ext uri="{BB962C8B-B14F-4D97-AF65-F5344CB8AC3E}">
        <p14:creationId xmlns:p14="http://schemas.microsoft.com/office/powerpoint/2010/main" val="1738447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BADFE2-CFCC-3A29-94DF-E9F5DC90E220}"/>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669924F9-5871-7C8B-C901-0FB556D96887}"/>
              </a:ext>
            </a:extLst>
          </p:cNvPr>
          <p:cNvPicPr>
            <a:picLocks noChangeAspect="1"/>
          </p:cNvPicPr>
          <p:nvPr/>
        </p:nvPicPr>
        <p:blipFill rotWithShape="1">
          <a:blip r:embed="rId4"/>
          <a:srcRect l="31986" t="27763" r="18905" b="33698"/>
          <a:stretch/>
        </p:blipFill>
        <p:spPr>
          <a:xfrm>
            <a:off x="2824731" y="1258966"/>
            <a:ext cx="8867281" cy="3613659"/>
          </a:xfrm>
          <a:prstGeom prst="rect">
            <a:avLst/>
          </a:prstGeom>
        </p:spPr>
      </p:pic>
      <p:pic>
        <p:nvPicPr>
          <p:cNvPr id="9" name="Picture 8">
            <a:extLst>
              <a:ext uri="{FF2B5EF4-FFF2-40B4-BE49-F238E27FC236}">
                <a16:creationId xmlns:a16="http://schemas.microsoft.com/office/drawing/2014/main" id="{1D8232C2-0EBF-6E2A-3533-F21F012A1866}"/>
              </a:ext>
            </a:extLst>
          </p:cNvPr>
          <p:cNvPicPr>
            <a:picLocks noChangeAspect="1"/>
          </p:cNvPicPr>
          <p:nvPr/>
        </p:nvPicPr>
        <p:blipFill>
          <a:blip r:embed="rId5"/>
          <a:stretch>
            <a:fillRect/>
          </a:stretch>
        </p:blipFill>
        <p:spPr>
          <a:xfrm>
            <a:off x="11324676" y="0"/>
            <a:ext cx="867324" cy="840927"/>
          </a:xfrm>
          <a:prstGeom prst="rect">
            <a:avLst/>
          </a:prstGeom>
        </p:spPr>
      </p:pic>
      <p:pic>
        <p:nvPicPr>
          <p:cNvPr id="10" name="Picture 9" descr="A logo for a school&#10;&#10;Description automatically generated">
            <a:extLst>
              <a:ext uri="{FF2B5EF4-FFF2-40B4-BE49-F238E27FC236}">
                <a16:creationId xmlns:a16="http://schemas.microsoft.com/office/drawing/2014/main" id="{EDBF35F8-B051-A63B-6E9D-03F39F7FB4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0887" y="0"/>
            <a:ext cx="863789" cy="951978"/>
          </a:xfrm>
          <a:prstGeom prst="rect">
            <a:avLst/>
          </a:prstGeom>
        </p:spPr>
      </p:pic>
    </p:spTree>
    <p:extLst>
      <p:ext uri="{BB962C8B-B14F-4D97-AF65-F5344CB8AC3E}">
        <p14:creationId xmlns:p14="http://schemas.microsoft.com/office/powerpoint/2010/main" val="4070901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353C7B-2424-4759-55F1-16ABF008D21D}"/>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C7057CC-9290-BC4C-A34D-29C85AC141E0}"/>
              </a:ext>
            </a:extLst>
          </p:cNvPr>
          <p:cNvSpPr>
            <a:spLocks noGrp="1"/>
          </p:cNvSpPr>
          <p:nvPr>
            <p:ph type="title"/>
          </p:nvPr>
        </p:nvSpPr>
        <p:spPr>
          <a:xfrm>
            <a:off x="932936" y="1832823"/>
            <a:ext cx="10364451" cy="1596177"/>
          </a:xfrm>
        </p:spPr>
        <p:txBody>
          <a:bodyPr/>
          <a:lstStyle/>
          <a:p>
            <a:r>
              <a:rPr lang="en-US" dirty="0"/>
              <a:t>Our thoughts on well-being</a:t>
            </a:r>
            <a:endParaRPr lang="en-GB" dirty="0"/>
          </a:p>
        </p:txBody>
      </p:sp>
      <p:sp>
        <p:nvSpPr>
          <p:cNvPr id="3" name="Content Placeholder 2">
            <a:extLst>
              <a:ext uri="{FF2B5EF4-FFF2-40B4-BE49-F238E27FC236}">
                <a16:creationId xmlns:a16="http://schemas.microsoft.com/office/drawing/2014/main" id="{DEF3FB34-D3A1-4A9B-2EC8-53906D68B15F}"/>
              </a:ext>
            </a:extLst>
          </p:cNvPr>
          <p:cNvSpPr>
            <a:spLocks noGrp="1"/>
          </p:cNvSpPr>
          <p:nvPr>
            <p:ph idx="1"/>
          </p:nvPr>
        </p:nvSpPr>
        <p:spPr>
          <a:xfrm>
            <a:off x="894613" y="2780587"/>
            <a:ext cx="9489000" cy="4077413"/>
          </a:xfrm>
        </p:spPr>
        <p:txBody>
          <a:bodyPr>
            <a:normAutofit fontScale="92500" lnSpcReduction="10000"/>
          </a:bodyPr>
          <a:lstStyle/>
          <a:p>
            <a:pPr marL="0" indent="0">
              <a:buNone/>
            </a:pPr>
            <a:endParaRPr lang="en-US" sz="2800" dirty="0"/>
          </a:p>
          <a:p>
            <a:r>
              <a:rPr lang="en-US" sz="2800" dirty="0"/>
              <a:t>Well-being is about being in space together for the collective wellness for everyone and everything. It’s about community and our connectedness through the relationships we create and harness together. </a:t>
            </a:r>
          </a:p>
          <a:p>
            <a:pPr marL="0" indent="0">
              <a:buNone/>
            </a:pPr>
            <a:endParaRPr lang="en-US" sz="2800" dirty="0"/>
          </a:p>
          <a:p>
            <a:r>
              <a:rPr lang="en-US" sz="2800" dirty="0"/>
              <a:t>Well-being is the by-product or consequence of thoughtful curriculum design and school processes that prioritize reciprocal, trusting, and respectful relationships. </a:t>
            </a:r>
          </a:p>
          <a:p>
            <a:pPr marL="0" indent="0">
              <a:buNone/>
            </a:pPr>
            <a:r>
              <a:rPr lang="en-US" dirty="0"/>
              <a:t>  </a:t>
            </a:r>
            <a:endParaRPr lang="en-GB" dirty="0"/>
          </a:p>
        </p:txBody>
      </p:sp>
      <p:pic>
        <p:nvPicPr>
          <p:cNvPr id="5" name="Picture 4" descr="A logo for a school&#10;&#10;Description automatically generated">
            <a:extLst>
              <a:ext uri="{FF2B5EF4-FFF2-40B4-BE49-F238E27FC236}">
                <a16:creationId xmlns:a16="http://schemas.microsoft.com/office/drawing/2014/main" id="{B2DCB355-7081-6CD9-733A-6B57E6C416E4}"/>
              </a:ext>
            </a:extLst>
          </p:cNvPr>
          <p:cNvPicPr>
            <a:picLocks noChangeAspect="1"/>
          </p:cNvPicPr>
          <p:nvPr/>
        </p:nvPicPr>
        <p:blipFill rotWithShape="1">
          <a:blip r:embed="rId4">
            <a:extLst>
              <a:ext uri="{28A0092B-C50C-407E-A947-70E740481C1C}">
                <a14:useLocalDpi xmlns:a14="http://schemas.microsoft.com/office/drawing/2010/main" val="0"/>
              </a:ext>
            </a:extLst>
          </a:blip>
          <a:srcRect b="9775"/>
          <a:stretch/>
        </p:blipFill>
        <p:spPr>
          <a:xfrm>
            <a:off x="11278226" y="5949368"/>
            <a:ext cx="913774" cy="908633"/>
          </a:xfrm>
          <a:prstGeom prst="rect">
            <a:avLst/>
          </a:prstGeom>
        </p:spPr>
      </p:pic>
      <p:pic>
        <p:nvPicPr>
          <p:cNvPr id="6" name="Picture 5">
            <a:extLst>
              <a:ext uri="{FF2B5EF4-FFF2-40B4-BE49-F238E27FC236}">
                <a16:creationId xmlns:a16="http://schemas.microsoft.com/office/drawing/2014/main" id="{EE732704-A060-9F79-00AB-845B717B6550}"/>
              </a:ext>
            </a:extLst>
          </p:cNvPr>
          <p:cNvPicPr>
            <a:picLocks noChangeAspect="1"/>
          </p:cNvPicPr>
          <p:nvPr/>
        </p:nvPicPr>
        <p:blipFill>
          <a:blip r:embed="rId5"/>
          <a:stretch>
            <a:fillRect/>
          </a:stretch>
        </p:blipFill>
        <p:spPr>
          <a:xfrm>
            <a:off x="10430063" y="6017073"/>
            <a:ext cx="867324" cy="840927"/>
          </a:xfrm>
          <a:prstGeom prst="rect">
            <a:avLst/>
          </a:prstGeom>
        </p:spPr>
      </p:pic>
    </p:spTree>
    <p:extLst>
      <p:ext uri="{BB962C8B-B14F-4D97-AF65-F5344CB8AC3E}">
        <p14:creationId xmlns:p14="http://schemas.microsoft.com/office/powerpoint/2010/main" val="2007247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2EAA8ABB-E28C-4BD6-B2CD-376882E92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28AA8F-7ADC-5834-6ED8-5C4FA90D7680}"/>
              </a:ext>
            </a:extLst>
          </p:cNvPr>
          <p:cNvSpPr>
            <a:spLocks noGrp="1"/>
          </p:cNvSpPr>
          <p:nvPr>
            <p:ph type="title"/>
          </p:nvPr>
        </p:nvSpPr>
        <p:spPr>
          <a:xfrm>
            <a:off x="8763604" y="1490597"/>
            <a:ext cx="3090345" cy="1503124"/>
          </a:xfrm>
        </p:spPr>
        <p:txBody>
          <a:bodyPr vert="horz" lIns="91440" tIns="45720" rIns="91440" bIns="45720" rtlCol="0" anchor="b">
            <a:normAutofit/>
          </a:bodyPr>
          <a:lstStyle/>
          <a:p>
            <a:r>
              <a:rPr lang="en-US" sz="4600" kern="1200" dirty="0">
                <a:solidFill>
                  <a:schemeClr val="tx1"/>
                </a:solidFill>
                <a:latin typeface="+mj-lt"/>
                <a:ea typeface="+mj-ea"/>
                <a:cs typeface="+mj-cs"/>
              </a:rPr>
              <a:t>Beyond the individual</a:t>
            </a:r>
          </a:p>
        </p:txBody>
      </p:sp>
      <p:sp>
        <p:nvSpPr>
          <p:cNvPr id="9" name="Content Placeholder 8">
            <a:extLst>
              <a:ext uri="{FF2B5EF4-FFF2-40B4-BE49-F238E27FC236}">
                <a16:creationId xmlns:a16="http://schemas.microsoft.com/office/drawing/2014/main" id="{F3BC4577-00F7-6FAD-0325-1296AE2FF9FE}"/>
              </a:ext>
            </a:extLst>
          </p:cNvPr>
          <p:cNvSpPr>
            <a:spLocks noGrp="1"/>
          </p:cNvSpPr>
          <p:nvPr>
            <p:ph idx="1"/>
          </p:nvPr>
        </p:nvSpPr>
        <p:spPr>
          <a:xfrm>
            <a:off x="8763604" y="4008330"/>
            <a:ext cx="3090345" cy="1712740"/>
          </a:xfrm>
        </p:spPr>
        <p:txBody>
          <a:bodyPr vert="horz" lIns="91440" tIns="45720" rIns="91440" bIns="45720" rtlCol="0">
            <a:noAutofit/>
          </a:bodyPr>
          <a:lstStyle/>
          <a:p>
            <a:pPr marL="0" indent="0">
              <a:buNone/>
            </a:pPr>
            <a:r>
              <a:rPr lang="en-US" sz="3200" kern="1200" dirty="0">
                <a:solidFill>
                  <a:schemeClr val="tx1"/>
                </a:solidFill>
                <a:latin typeface="+mn-lt"/>
                <a:ea typeface="+mn-ea"/>
                <a:cs typeface="+mn-cs"/>
              </a:rPr>
              <a:t>The Yawuru wellbeing term – </a:t>
            </a:r>
            <a:r>
              <a:rPr lang="en-US" sz="4400" kern="1200" dirty="0" err="1">
                <a:solidFill>
                  <a:schemeClr val="tx1"/>
                </a:solidFill>
                <a:latin typeface="+mn-lt"/>
                <a:ea typeface="+mn-ea"/>
                <a:cs typeface="+mn-cs"/>
              </a:rPr>
              <a:t>Mabu</a:t>
            </a:r>
            <a:r>
              <a:rPr lang="en-US" sz="4400" kern="1200" dirty="0">
                <a:solidFill>
                  <a:schemeClr val="tx1"/>
                </a:solidFill>
                <a:latin typeface="+mn-lt"/>
                <a:ea typeface="+mn-ea"/>
                <a:cs typeface="+mn-cs"/>
              </a:rPr>
              <a:t> </a:t>
            </a:r>
            <a:r>
              <a:rPr lang="en-US" sz="4400" kern="1200" dirty="0" err="1">
                <a:solidFill>
                  <a:schemeClr val="tx1"/>
                </a:solidFill>
                <a:latin typeface="+mn-lt"/>
                <a:ea typeface="+mn-ea"/>
                <a:cs typeface="+mn-cs"/>
              </a:rPr>
              <a:t>Liyan</a:t>
            </a:r>
            <a:endParaRPr lang="en-US" sz="4400" kern="1200" dirty="0">
              <a:solidFill>
                <a:schemeClr val="tx1"/>
              </a:solidFill>
              <a:latin typeface="+mn-lt"/>
              <a:ea typeface="+mn-ea"/>
              <a:cs typeface="+mn-cs"/>
            </a:endParaRPr>
          </a:p>
        </p:txBody>
      </p:sp>
      <p:grpSp>
        <p:nvGrpSpPr>
          <p:cNvPr id="51" name="Group 5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524256" cy="5777808"/>
          </a:xfrm>
        </p:grpSpPr>
        <p:cxnSp>
          <p:nvCxnSpPr>
            <p:cNvPr id="52" name="Straight Connector 5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Rectangle 5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graphic of a person with different colored text&#10;&#10;Description automatically generated">
            <a:extLst>
              <a:ext uri="{FF2B5EF4-FFF2-40B4-BE49-F238E27FC236}">
                <a16:creationId xmlns:a16="http://schemas.microsoft.com/office/drawing/2014/main" id="{BB05B610-D662-F0E2-3D5C-978004B36E88}"/>
              </a:ext>
            </a:extLst>
          </p:cNvPr>
          <p:cNvPicPr>
            <a:picLocks noChangeAspect="1"/>
          </p:cNvPicPr>
          <p:nvPr/>
        </p:nvPicPr>
        <p:blipFill rotWithShape="1">
          <a:blip r:embed="rId3"/>
          <a:srcRect l="975" r="3271" b="-3"/>
          <a:stretch/>
        </p:blipFill>
        <p:spPr>
          <a:xfrm>
            <a:off x="996363" y="972235"/>
            <a:ext cx="3383280" cy="5047735"/>
          </a:xfrm>
          <a:prstGeom prst="rect">
            <a:avLst/>
          </a:prstGeom>
        </p:spPr>
      </p:pic>
      <p:pic>
        <p:nvPicPr>
          <p:cNvPr id="5" name="Picture 4" descr="A cover of a book&#10;&#10;Description automatically generated">
            <a:extLst>
              <a:ext uri="{FF2B5EF4-FFF2-40B4-BE49-F238E27FC236}">
                <a16:creationId xmlns:a16="http://schemas.microsoft.com/office/drawing/2014/main" id="{9C8CDC4D-9CF1-9C9E-6F24-D5D13F9AF2AF}"/>
              </a:ext>
            </a:extLst>
          </p:cNvPr>
          <p:cNvPicPr>
            <a:picLocks noChangeAspect="1"/>
          </p:cNvPicPr>
          <p:nvPr/>
        </p:nvPicPr>
        <p:blipFill rotWithShape="1">
          <a:blip r:embed="rId4"/>
          <a:srcRect l="3451" r="1475" b="-3"/>
          <a:stretch/>
        </p:blipFill>
        <p:spPr>
          <a:xfrm>
            <a:off x="4683639" y="972235"/>
            <a:ext cx="3383280" cy="5047735"/>
          </a:xfrm>
          <a:prstGeom prst="rect">
            <a:avLst/>
          </a:prstGeom>
        </p:spPr>
      </p:pic>
      <p:pic>
        <p:nvPicPr>
          <p:cNvPr id="3" name="Picture 2">
            <a:extLst>
              <a:ext uri="{FF2B5EF4-FFF2-40B4-BE49-F238E27FC236}">
                <a16:creationId xmlns:a16="http://schemas.microsoft.com/office/drawing/2014/main" id="{5A770933-2025-EC4D-B2CD-C05BBC9ECE17}"/>
              </a:ext>
            </a:extLst>
          </p:cNvPr>
          <p:cNvPicPr>
            <a:picLocks noChangeAspect="1"/>
          </p:cNvPicPr>
          <p:nvPr/>
        </p:nvPicPr>
        <p:blipFill>
          <a:blip r:embed="rId5"/>
          <a:stretch>
            <a:fillRect/>
          </a:stretch>
        </p:blipFill>
        <p:spPr>
          <a:xfrm>
            <a:off x="11324675" y="0"/>
            <a:ext cx="867324" cy="840927"/>
          </a:xfrm>
          <a:prstGeom prst="rect">
            <a:avLst/>
          </a:prstGeom>
        </p:spPr>
      </p:pic>
      <p:pic>
        <p:nvPicPr>
          <p:cNvPr id="6" name="Picture 5" descr="A logo for a school&#10;&#10;Description automatically generated">
            <a:extLst>
              <a:ext uri="{FF2B5EF4-FFF2-40B4-BE49-F238E27FC236}">
                <a16:creationId xmlns:a16="http://schemas.microsoft.com/office/drawing/2014/main" id="{D904ED24-BB9E-792C-216D-157D9D435B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0887" y="0"/>
            <a:ext cx="863789" cy="951978"/>
          </a:xfrm>
          <a:prstGeom prst="rect">
            <a:avLst/>
          </a:prstGeom>
        </p:spPr>
      </p:pic>
    </p:spTree>
    <p:extLst>
      <p:ext uri="{BB962C8B-B14F-4D97-AF65-F5344CB8AC3E}">
        <p14:creationId xmlns:p14="http://schemas.microsoft.com/office/powerpoint/2010/main" val="100144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53195BF-3464-D1DE-A05F-ABACA44BD0AE}"/>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kern="1200">
                <a:solidFill>
                  <a:schemeClr val="tx1"/>
                </a:solidFill>
                <a:latin typeface="+mj-lt"/>
                <a:ea typeface="+mj-ea"/>
                <a:cs typeface="+mj-cs"/>
              </a:rPr>
              <a:t>Our Curriculum</a:t>
            </a:r>
          </a:p>
        </p:txBody>
      </p:sp>
      <p:pic>
        <p:nvPicPr>
          <p:cNvPr id="5" name="Picture 4" descr="A poster with a tree and text&#10;&#10;Description automatically generated">
            <a:extLst>
              <a:ext uri="{FF2B5EF4-FFF2-40B4-BE49-F238E27FC236}">
                <a16:creationId xmlns:a16="http://schemas.microsoft.com/office/drawing/2014/main" id="{419AD3FD-0F44-66A9-FE7B-FEB51379449C}"/>
              </a:ext>
            </a:extLst>
          </p:cNvPr>
          <p:cNvPicPr>
            <a:picLocks noChangeAspect="1"/>
          </p:cNvPicPr>
          <p:nvPr/>
        </p:nvPicPr>
        <p:blipFill rotWithShape="1">
          <a:blip r:embed="rId3">
            <a:extLst>
              <a:ext uri="{28A0092B-C50C-407E-A947-70E740481C1C}">
                <a14:useLocalDpi xmlns:a14="http://schemas.microsoft.com/office/drawing/2010/main" val="0"/>
              </a:ext>
            </a:extLst>
          </a:blip>
          <a:srcRect t="1" b="-4543"/>
          <a:stretch/>
        </p:blipFill>
        <p:spPr>
          <a:xfrm>
            <a:off x="6606253" y="142483"/>
            <a:ext cx="4715373" cy="6930760"/>
          </a:xfrm>
          <a:prstGeom prst="rect">
            <a:avLst/>
          </a:prstGeom>
        </p:spPr>
      </p:pic>
      <p:pic>
        <p:nvPicPr>
          <p:cNvPr id="6" name="Picture 5">
            <a:extLst>
              <a:ext uri="{FF2B5EF4-FFF2-40B4-BE49-F238E27FC236}">
                <a16:creationId xmlns:a16="http://schemas.microsoft.com/office/drawing/2014/main" id="{90B06D49-84A7-AC5E-FAA4-9CD9C403F535}"/>
              </a:ext>
            </a:extLst>
          </p:cNvPr>
          <p:cNvPicPr>
            <a:picLocks noChangeAspect="1"/>
          </p:cNvPicPr>
          <p:nvPr/>
        </p:nvPicPr>
        <p:blipFill>
          <a:blip r:embed="rId4"/>
          <a:stretch>
            <a:fillRect/>
          </a:stretch>
        </p:blipFill>
        <p:spPr>
          <a:xfrm>
            <a:off x="11321627" y="5596569"/>
            <a:ext cx="867324" cy="840927"/>
          </a:xfrm>
          <a:prstGeom prst="rect">
            <a:avLst/>
          </a:prstGeom>
        </p:spPr>
      </p:pic>
    </p:spTree>
    <p:extLst>
      <p:ext uri="{BB962C8B-B14F-4D97-AF65-F5344CB8AC3E}">
        <p14:creationId xmlns:p14="http://schemas.microsoft.com/office/powerpoint/2010/main" val="419483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18967C-662E-B675-B578-6ABEC5F77FBF}"/>
              </a:ext>
            </a:extLst>
          </p:cNvPr>
          <p:cNvPicPr>
            <a:picLocks noChangeAspect="1"/>
          </p:cNvPicPr>
          <p:nvPr/>
        </p:nvPicPr>
        <p:blipFill>
          <a:blip r:embed="rId4"/>
          <a:stretch>
            <a:fillRect/>
          </a:stretch>
        </p:blipFill>
        <p:spPr>
          <a:xfrm rot="10800000">
            <a:off x="-129" y="-2"/>
            <a:ext cx="12192127" cy="6856212"/>
          </a:xfrm>
          <a:prstGeom prst="rect">
            <a:avLst/>
          </a:prstGeom>
        </p:spPr>
      </p:pic>
      <p:sp>
        <p:nvSpPr>
          <p:cNvPr id="2" name="Title 1">
            <a:extLst>
              <a:ext uri="{FF2B5EF4-FFF2-40B4-BE49-F238E27FC236}">
                <a16:creationId xmlns:a16="http://schemas.microsoft.com/office/drawing/2014/main" id="{3F07F4AF-80A2-A0E1-6642-C36D16D120CA}"/>
              </a:ext>
            </a:extLst>
          </p:cNvPr>
          <p:cNvSpPr>
            <a:spLocks noGrp="1"/>
          </p:cNvSpPr>
          <p:nvPr>
            <p:ph type="title"/>
          </p:nvPr>
        </p:nvSpPr>
        <p:spPr>
          <a:xfrm>
            <a:off x="215981" y="94921"/>
            <a:ext cx="4842190" cy="1774814"/>
          </a:xfrm>
        </p:spPr>
        <p:txBody>
          <a:bodyPr>
            <a:normAutofit/>
          </a:bodyPr>
          <a:lstStyle/>
          <a:p>
            <a:r>
              <a:rPr lang="en-US" dirty="0"/>
              <a:t>How do we know?</a:t>
            </a:r>
            <a:endParaRPr lang="en-GB" dirty="0"/>
          </a:p>
        </p:txBody>
      </p:sp>
      <p:sp>
        <p:nvSpPr>
          <p:cNvPr id="3" name="Content Placeholder 2">
            <a:extLst>
              <a:ext uri="{FF2B5EF4-FFF2-40B4-BE49-F238E27FC236}">
                <a16:creationId xmlns:a16="http://schemas.microsoft.com/office/drawing/2014/main" id="{619146AC-D98F-A731-43F4-D1F98E17AB88}"/>
              </a:ext>
            </a:extLst>
          </p:cNvPr>
          <p:cNvSpPr>
            <a:spLocks noGrp="1"/>
          </p:cNvSpPr>
          <p:nvPr>
            <p:ph idx="1"/>
          </p:nvPr>
        </p:nvSpPr>
        <p:spPr>
          <a:xfrm>
            <a:off x="175975" y="1395509"/>
            <a:ext cx="4528947" cy="4696335"/>
          </a:xfrm>
        </p:spPr>
        <p:txBody>
          <a:bodyPr>
            <a:normAutofit fontScale="92500"/>
          </a:bodyPr>
          <a:lstStyle/>
          <a:p>
            <a:r>
              <a:rPr lang="en-US" dirty="0"/>
              <a:t>Can students name two adults who believe in them?</a:t>
            </a:r>
          </a:p>
          <a:p>
            <a:r>
              <a:rPr lang="en-US" dirty="0"/>
              <a:t>Can teachers and school staff name two team mates or leaders who believe they make a positive difference for students and the community?</a:t>
            </a:r>
          </a:p>
          <a:p>
            <a:r>
              <a:rPr lang="en-US" dirty="0"/>
              <a:t>Can parents/carers name a person at the school who they know and trust?</a:t>
            </a:r>
          </a:p>
        </p:txBody>
      </p:sp>
      <p:pic>
        <p:nvPicPr>
          <p:cNvPr id="4" name="Picture 3">
            <a:extLst>
              <a:ext uri="{FF2B5EF4-FFF2-40B4-BE49-F238E27FC236}">
                <a16:creationId xmlns:a16="http://schemas.microsoft.com/office/drawing/2014/main" id="{824A4D1F-B401-9826-C88F-3171CF16845E}"/>
              </a:ext>
            </a:extLst>
          </p:cNvPr>
          <p:cNvPicPr>
            <a:picLocks noChangeAspect="1"/>
          </p:cNvPicPr>
          <p:nvPr/>
        </p:nvPicPr>
        <p:blipFill rotWithShape="1">
          <a:blip r:embed="rId5"/>
          <a:srcRect l="13308" r="17955"/>
          <a:stretch/>
        </p:blipFill>
        <p:spPr>
          <a:xfrm>
            <a:off x="5630414" y="91891"/>
            <a:ext cx="2973396" cy="3244319"/>
          </a:xfrm>
          <a:prstGeom prst="rect">
            <a:avLst/>
          </a:prstGeom>
          <a:ln w="57150" cmpd="thickThin">
            <a:solidFill>
              <a:schemeClr val="tx1">
                <a:lumMod val="50000"/>
                <a:lumOff val="50000"/>
              </a:schemeClr>
            </a:solidFill>
            <a:miter lim="800000"/>
          </a:ln>
        </p:spPr>
      </p:pic>
      <p:pic>
        <p:nvPicPr>
          <p:cNvPr id="2050" name="10519DC0-FA9A-4E95-B8B6-FC0F6EE9A908" descr="05db19ff-a819-47d0-a398-acded9abd147.jpg">
            <a:extLst>
              <a:ext uri="{FF2B5EF4-FFF2-40B4-BE49-F238E27FC236}">
                <a16:creationId xmlns:a16="http://schemas.microsoft.com/office/drawing/2014/main" id="{C15E45B5-DE41-C8B3-7D2C-1A4C995E396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768" r="19108"/>
          <a:stretch/>
        </p:blipFill>
        <p:spPr bwMode="auto">
          <a:xfrm>
            <a:off x="5630414" y="3521789"/>
            <a:ext cx="2990115" cy="3244320"/>
          </a:xfrm>
          <a:prstGeom prst="rect">
            <a:avLst/>
          </a:prstGeom>
          <a:noFill/>
          <a:ln w="57150" cmpd="thickThin">
            <a:solidFill>
              <a:schemeClr val="tx1">
                <a:lumMod val="50000"/>
                <a:lumOff val="50000"/>
              </a:schemeClr>
            </a:solidFill>
            <a:miter lim="800000"/>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18B9A42-40D2-B1A0-F8A1-5F49EF4E89BE}"/>
              </a:ext>
            </a:extLst>
          </p:cNvPr>
          <p:cNvPicPr>
            <a:picLocks noChangeAspect="1"/>
          </p:cNvPicPr>
          <p:nvPr/>
        </p:nvPicPr>
        <p:blipFill>
          <a:blip r:embed="rId7"/>
          <a:stretch>
            <a:fillRect/>
          </a:stretch>
        </p:blipFill>
        <p:spPr>
          <a:xfrm>
            <a:off x="-129" y="5977004"/>
            <a:ext cx="867324" cy="840927"/>
          </a:xfrm>
          <a:prstGeom prst="rect">
            <a:avLst/>
          </a:prstGeom>
        </p:spPr>
      </p:pic>
      <p:pic>
        <p:nvPicPr>
          <p:cNvPr id="7" name="Picture 6" descr="A logo for a school&#10;&#10;Description automatically generated">
            <a:extLst>
              <a:ext uri="{FF2B5EF4-FFF2-40B4-BE49-F238E27FC236}">
                <a16:creationId xmlns:a16="http://schemas.microsoft.com/office/drawing/2014/main" id="{685B37AE-EC34-3633-1317-6800DF9DCB9A}"/>
              </a:ext>
            </a:extLst>
          </p:cNvPr>
          <p:cNvPicPr>
            <a:picLocks noChangeAspect="1"/>
          </p:cNvPicPr>
          <p:nvPr/>
        </p:nvPicPr>
        <p:blipFill rotWithShape="1">
          <a:blip r:embed="rId8">
            <a:extLst>
              <a:ext uri="{28A0092B-C50C-407E-A947-70E740481C1C}">
                <a14:useLocalDpi xmlns:a14="http://schemas.microsoft.com/office/drawing/2010/main" val="0"/>
              </a:ext>
            </a:extLst>
          </a:blip>
          <a:srcRect b="10051"/>
          <a:stretch/>
        </p:blipFill>
        <p:spPr>
          <a:xfrm>
            <a:off x="928898" y="5854284"/>
            <a:ext cx="987584" cy="979007"/>
          </a:xfrm>
          <a:prstGeom prst="rect">
            <a:avLst/>
          </a:prstGeom>
        </p:spPr>
      </p:pic>
    </p:spTree>
    <p:extLst>
      <p:ext uri="{BB962C8B-B14F-4D97-AF65-F5344CB8AC3E}">
        <p14:creationId xmlns:p14="http://schemas.microsoft.com/office/powerpoint/2010/main" val="131764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B04196-EE2E-4500-AF8D-C6E01DA9B5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0" name="Straight Connector 9">
            <a:extLst>
              <a:ext uri="{FF2B5EF4-FFF2-40B4-BE49-F238E27FC236}">
                <a16:creationId xmlns:a16="http://schemas.microsoft.com/office/drawing/2014/main" id="{85B95145-40F9-436B-89CD-8054CBB2E3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EFFDECB-74E8-C068-890F-2E7BD372BFD2}"/>
              </a:ext>
            </a:extLst>
          </p:cNvPr>
          <p:cNvPicPr>
            <a:picLocks noChangeAspect="1"/>
          </p:cNvPicPr>
          <p:nvPr/>
        </p:nvPicPr>
        <p:blipFill rotWithShape="1">
          <a:blip r:embed="rId5"/>
          <a:srcRect t="14722" b="10278"/>
          <a:stretch/>
        </p:blipFill>
        <p:spPr>
          <a:xfrm>
            <a:off x="20" y="10"/>
            <a:ext cx="12191980" cy="6857990"/>
          </a:xfrm>
          <a:prstGeom prst="rect">
            <a:avLst/>
          </a:prstGeom>
        </p:spPr>
      </p:pic>
      <p:grpSp>
        <p:nvGrpSpPr>
          <p:cNvPr id="12" name="Group 11">
            <a:extLst>
              <a:ext uri="{FF2B5EF4-FFF2-40B4-BE49-F238E27FC236}">
                <a16:creationId xmlns:a16="http://schemas.microsoft.com/office/drawing/2014/main" id="{91BAA5A0-C519-4C54-AD75-128067ECE2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02616" y="1411015"/>
            <a:ext cx="7808159" cy="4103960"/>
            <a:chOff x="2202616" y="1411015"/>
            <a:chExt cx="7808159" cy="4103960"/>
          </a:xfrm>
        </p:grpSpPr>
        <p:sp>
          <p:nvSpPr>
            <p:cNvPr id="13" name="Freeform 16">
              <a:extLst>
                <a:ext uri="{FF2B5EF4-FFF2-40B4-BE49-F238E27FC236}">
                  <a16:creationId xmlns:a16="http://schemas.microsoft.com/office/drawing/2014/main" id="{956FDD32-DAEE-4B0A-87F5-172AD51C3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02616" y="1411015"/>
              <a:ext cx="7808159" cy="4103960"/>
            </a:xfrm>
            <a:custGeom>
              <a:avLst/>
              <a:gdLst>
                <a:gd name="connsiteX0" fmla="*/ 7589084 w 7808159"/>
                <a:gd name="connsiteY0" fmla="*/ 3803605 h 4103960"/>
                <a:gd name="connsiteX1" fmla="*/ 7512884 w 7808159"/>
                <a:gd name="connsiteY1" fmla="*/ 3879805 h 4103960"/>
                <a:gd name="connsiteX2" fmla="*/ 7589084 w 7808159"/>
                <a:gd name="connsiteY2" fmla="*/ 3956005 h 4103960"/>
                <a:gd name="connsiteX3" fmla="*/ 7665284 w 7808159"/>
                <a:gd name="connsiteY3" fmla="*/ 3879805 h 4103960"/>
                <a:gd name="connsiteX4" fmla="*/ 7589084 w 7808159"/>
                <a:gd name="connsiteY4" fmla="*/ 3803605 h 4103960"/>
                <a:gd name="connsiteX5" fmla="*/ 197684 w 7808159"/>
                <a:gd name="connsiteY5" fmla="*/ 3803605 h 4103960"/>
                <a:gd name="connsiteX6" fmla="*/ 121484 w 7808159"/>
                <a:gd name="connsiteY6" fmla="*/ 3879805 h 4103960"/>
                <a:gd name="connsiteX7" fmla="*/ 197684 w 7808159"/>
                <a:gd name="connsiteY7" fmla="*/ 3956005 h 4103960"/>
                <a:gd name="connsiteX8" fmla="*/ 273884 w 7808159"/>
                <a:gd name="connsiteY8" fmla="*/ 3879805 h 4103960"/>
                <a:gd name="connsiteX9" fmla="*/ 197684 w 7808159"/>
                <a:gd name="connsiteY9" fmla="*/ 3803605 h 4103960"/>
                <a:gd name="connsiteX10" fmla="*/ 7604324 w 7808159"/>
                <a:gd name="connsiteY10" fmla="*/ 130765 h 4103960"/>
                <a:gd name="connsiteX11" fmla="*/ 7528124 w 7808159"/>
                <a:gd name="connsiteY11" fmla="*/ 206965 h 4103960"/>
                <a:gd name="connsiteX12" fmla="*/ 7604324 w 7808159"/>
                <a:gd name="connsiteY12" fmla="*/ 283165 h 4103960"/>
                <a:gd name="connsiteX13" fmla="*/ 7680524 w 7808159"/>
                <a:gd name="connsiteY13" fmla="*/ 206965 h 4103960"/>
                <a:gd name="connsiteX14" fmla="*/ 7604324 w 7808159"/>
                <a:gd name="connsiteY14" fmla="*/ 130765 h 4103960"/>
                <a:gd name="connsiteX15" fmla="*/ 197684 w 7808159"/>
                <a:gd name="connsiteY15" fmla="*/ 130765 h 4103960"/>
                <a:gd name="connsiteX16" fmla="*/ 121484 w 7808159"/>
                <a:gd name="connsiteY16" fmla="*/ 206965 h 4103960"/>
                <a:gd name="connsiteX17" fmla="*/ 197684 w 7808159"/>
                <a:gd name="connsiteY17" fmla="*/ 283165 h 4103960"/>
                <a:gd name="connsiteX18" fmla="*/ 273884 w 7808159"/>
                <a:gd name="connsiteY18" fmla="*/ 206965 h 4103960"/>
                <a:gd name="connsiteX19" fmla="*/ 197684 w 7808159"/>
                <a:gd name="connsiteY19" fmla="*/ 130765 h 4103960"/>
                <a:gd name="connsiteX20" fmla="*/ 0 w 7808159"/>
                <a:gd name="connsiteY20" fmla="*/ 0 h 4103960"/>
                <a:gd name="connsiteX21" fmla="*/ 7808159 w 7808159"/>
                <a:gd name="connsiteY21" fmla="*/ 0 h 4103960"/>
                <a:gd name="connsiteX22" fmla="*/ 7808159 w 7808159"/>
                <a:gd name="connsiteY22" fmla="*/ 4103960 h 4103960"/>
                <a:gd name="connsiteX23" fmla="*/ 0 w 7808159"/>
                <a:gd name="connsiteY23" fmla="*/ 4103960 h 41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08159" h="4103960">
                  <a:moveTo>
                    <a:pt x="7589084" y="3803605"/>
                  </a:moveTo>
                  <a:cubicBezTo>
                    <a:pt x="7547000" y="3803605"/>
                    <a:pt x="7512884" y="3837721"/>
                    <a:pt x="7512884" y="3879805"/>
                  </a:cubicBezTo>
                  <a:cubicBezTo>
                    <a:pt x="7512884" y="3921889"/>
                    <a:pt x="7547000" y="3956005"/>
                    <a:pt x="7589084" y="3956005"/>
                  </a:cubicBezTo>
                  <a:cubicBezTo>
                    <a:pt x="7631168" y="3956005"/>
                    <a:pt x="7665284" y="3921889"/>
                    <a:pt x="7665284" y="3879805"/>
                  </a:cubicBezTo>
                  <a:cubicBezTo>
                    <a:pt x="7665284" y="3837721"/>
                    <a:pt x="7631168" y="3803605"/>
                    <a:pt x="7589084" y="3803605"/>
                  </a:cubicBezTo>
                  <a:close/>
                  <a:moveTo>
                    <a:pt x="197684" y="3803605"/>
                  </a:moveTo>
                  <a:cubicBezTo>
                    <a:pt x="155600" y="3803605"/>
                    <a:pt x="121484" y="3837721"/>
                    <a:pt x="121484" y="3879805"/>
                  </a:cubicBezTo>
                  <a:cubicBezTo>
                    <a:pt x="121484" y="3921889"/>
                    <a:pt x="155600" y="3956005"/>
                    <a:pt x="197684" y="3956005"/>
                  </a:cubicBezTo>
                  <a:cubicBezTo>
                    <a:pt x="239768" y="3956005"/>
                    <a:pt x="273884" y="3921889"/>
                    <a:pt x="273884" y="3879805"/>
                  </a:cubicBezTo>
                  <a:cubicBezTo>
                    <a:pt x="273884" y="3837721"/>
                    <a:pt x="239768" y="3803605"/>
                    <a:pt x="197684" y="3803605"/>
                  </a:cubicBezTo>
                  <a:close/>
                  <a:moveTo>
                    <a:pt x="7604324" y="130765"/>
                  </a:moveTo>
                  <a:cubicBezTo>
                    <a:pt x="7562240" y="130765"/>
                    <a:pt x="7528124" y="164881"/>
                    <a:pt x="7528124" y="206965"/>
                  </a:cubicBezTo>
                  <a:cubicBezTo>
                    <a:pt x="7528124" y="249049"/>
                    <a:pt x="7562240" y="283165"/>
                    <a:pt x="7604324" y="283165"/>
                  </a:cubicBezTo>
                  <a:cubicBezTo>
                    <a:pt x="7646408" y="283165"/>
                    <a:pt x="7680524" y="249049"/>
                    <a:pt x="7680524" y="206965"/>
                  </a:cubicBezTo>
                  <a:cubicBezTo>
                    <a:pt x="7680524" y="164881"/>
                    <a:pt x="7646408" y="130765"/>
                    <a:pt x="7604324" y="130765"/>
                  </a:cubicBezTo>
                  <a:close/>
                  <a:moveTo>
                    <a:pt x="197684" y="130765"/>
                  </a:moveTo>
                  <a:cubicBezTo>
                    <a:pt x="155600" y="130765"/>
                    <a:pt x="121484" y="164881"/>
                    <a:pt x="121484" y="206965"/>
                  </a:cubicBezTo>
                  <a:cubicBezTo>
                    <a:pt x="121484" y="249049"/>
                    <a:pt x="155600" y="283165"/>
                    <a:pt x="197684" y="283165"/>
                  </a:cubicBezTo>
                  <a:cubicBezTo>
                    <a:pt x="239768" y="283165"/>
                    <a:pt x="273884" y="249049"/>
                    <a:pt x="273884" y="206965"/>
                  </a:cubicBezTo>
                  <a:cubicBezTo>
                    <a:pt x="273884" y="164881"/>
                    <a:pt x="239768" y="130765"/>
                    <a:pt x="197684" y="130765"/>
                  </a:cubicBezTo>
                  <a:close/>
                  <a:moveTo>
                    <a:pt x="0" y="0"/>
                  </a:moveTo>
                  <a:lnTo>
                    <a:pt x="7808159" y="0"/>
                  </a:lnTo>
                  <a:lnTo>
                    <a:pt x="7808159" y="4103960"/>
                  </a:lnTo>
                  <a:lnTo>
                    <a:pt x="0" y="4103960"/>
                  </a:lnTo>
                  <a:close/>
                </a:path>
              </a:pathLst>
            </a:custGeom>
            <a:blipFill dpi="0" rotWithShape="1">
              <a:blip r:embed="rId6">
                <a:alphaModFix amt="83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grpSp>
          <p:nvGrpSpPr>
            <p:cNvPr id="14" name="Group 13">
              <a:extLst>
                <a:ext uri="{FF2B5EF4-FFF2-40B4-BE49-F238E27FC236}">
                  <a16:creationId xmlns:a16="http://schemas.microsoft.com/office/drawing/2014/main" id="{A77A8904-6339-40A0-ABB8-553DBA3D3F6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278995" y="1501257"/>
              <a:ext cx="7645811" cy="3928374"/>
              <a:chOff x="2278995" y="1501257"/>
              <a:chExt cx="7645811" cy="3928374"/>
            </a:xfrm>
          </p:grpSpPr>
          <p:sp>
            <p:nvSpPr>
              <p:cNvPr id="15" name="Donut 19">
                <a:extLst>
                  <a:ext uri="{FF2B5EF4-FFF2-40B4-BE49-F238E27FC236}">
                    <a16:creationId xmlns:a16="http://schemas.microsoft.com/office/drawing/2014/main" id="{191961AF-B3A6-4723-8EA7-119D7C6CC4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7918"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16" name="Donut 21">
                <a:extLst>
                  <a:ext uri="{FF2B5EF4-FFF2-40B4-BE49-F238E27FC236}">
                    <a16:creationId xmlns:a16="http://schemas.microsoft.com/office/drawing/2014/main" id="{48A9D3AD-4D6C-4B70-BC0B-152C0A2BBB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3719" y="5174722"/>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17" name="Donut 22">
                <a:extLst>
                  <a:ext uri="{FF2B5EF4-FFF2-40B4-BE49-F238E27FC236}">
                    <a16:creationId xmlns:a16="http://schemas.microsoft.com/office/drawing/2014/main" id="{A6831287-01E0-4685-AAD8-076E5CB00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18" name="Donut 23">
                <a:extLst>
                  <a:ext uri="{FF2B5EF4-FFF2-40B4-BE49-F238E27FC236}">
                    <a16:creationId xmlns:a16="http://schemas.microsoft.com/office/drawing/2014/main" id="{BC85F9FF-DA55-4A21-A7C4-2ED1AD151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5182743"/>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anose="02020404030301010803"/>
                  <a:ea typeface="+mn-ea"/>
                  <a:cs typeface="+mn-cs"/>
                </a:endParaRPr>
              </a:p>
            </p:txBody>
          </p:sp>
        </p:grpSp>
      </p:grpSp>
      <p:sp>
        <p:nvSpPr>
          <p:cNvPr id="2" name="Title 1">
            <a:extLst>
              <a:ext uri="{FF2B5EF4-FFF2-40B4-BE49-F238E27FC236}">
                <a16:creationId xmlns:a16="http://schemas.microsoft.com/office/drawing/2014/main" id="{03C53E7D-AF40-2002-1178-34328AC4DE80}"/>
              </a:ext>
            </a:extLst>
          </p:cNvPr>
          <p:cNvSpPr>
            <a:spLocks noGrp="1"/>
          </p:cNvSpPr>
          <p:nvPr>
            <p:ph type="title"/>
          </p:nvPr>
        </p:nvSpPr>
        <p:spPr>
          <a:xfrm>
            <a:off x="2692398" y="1871131"/>
            <a:ext cx="6815669" cy="2235043"/>
          </a:xfrm>
        </p:spPr>
        <p:txBody>
          <a:bodyPr vert="horz" lIns="91440" tIns="45720" rIns="91440" bIns="45720" rtlCol="0" anchor="ctr">
            <a:normAutofit/>
          </a:bodyPr>
          <a:lstStyle/>
          <a:p>
            <a:r>
              <a:rPr lang="en-US" b="1" dirty="0"/>
              <a:t>The power of relationships.</a:t>
            </a:r>
          </a:p>
        </p:txBody>
      </p:sp>
      <p:cxnSp>
        <p:nvCxnSpPr>
          <p:cNvPr id="20" name="Straight Connector 19">
            <a:extLst>
              <a:ext uri="{FF2B5EF4-FFF2-40B4-BE49-F238E27FC236}">
                <a16:creationId xmlns:a16="http://schemas.microsoft.com/office/drawing/2014/main" id="{3D3947DB-79FD-4A47-A762-CC2A6DAE67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4232" y="4241796"/>
            <a:ext cx="4572000" cy="0"/>
          </a:xfrm>
          <a:prstGeom prst="line">
            <a:avLst/>
          </a:prstGeom>
          <a:ln>
            <a:solidFill>
              <a:srgbClr val="E2A44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456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59967E6977D64BB90176840EC084D5" ma:contentTypeVersion="18" ma:contentTypeDescription="Create a new document." ma:contentTypeScope="" ma:versionID="bfa2289150924d49c70d77e81cadf883">
  <xsd:schema xmlns:xsd="http://www.w3.org/2001/XMLSchema" xmlns:xs="http://www.w3.org/2001/XMLSchema" xmlns:p="http://schemas.microsoft.com/office/2006/metadata/properties" xmlns:ns2="c3bca832-84c4-44e5-940b-ce97318c3d70" xmlns:ns3="af2a97fe-072e-40b9-aadd-5c1edf9aeb6a" xmlns:ns4="7ed5e2ff-ce8c-4a3e-ba52-7a5e6bb4c46b" targetNamespace="http://schemas.microsoft.com/office/2006/metadata/properties" ma:root="true" ma:fieldsID="6b69dfa87291869a06a1bb7d8b0dc691" ns2:_="" ns3:_="" ns4:_="">
    <xsd:import namespace="c3bca832-84c4-44e5-940b-ce97318c3d70"/>
    <xsd:import namespace="af2a97fe-072e-40b9-aadd-5c1edf9aeb6a"/>
    <xsd:import namespace="7ed5e2ff-ce8c-4a3e-ba52-7a5e6bb4c46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bca832-84c4-44e5-940b-ce97318c3d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123003d-a8cc-49a5-ae1f-72ce8bda9ea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2a97fe-072e-40b9-aadd-5c1edf9aeb6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d5e2ff-ce8c-4a3e-ba52-7a5e6bb4c46b"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ecfc049a-a6e6-4945-b6ae-add438b3551e}" ma:internalName="TaxCatchAll" ma:showField="CatchAllData" ma:web="7ed5e2ff-ce8c-4a3e-ba52-7a5e6bb4c4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f2a97fe-072e-40b9-aadd-5c1edf9aeb6a">
      <UserInfo>
        <DisplayName>Phillip Morris</DisplayName>
        <AccountId>10973</AccountId>
        <AccountType/>
      </UserInfo>
      <UserInfo>
        <DisplayName>Sian Elizabeth Wood</DisplayName>
        <AccountId>2734</AccountId>
        <AccountType/>
      </UserInfo>
      <UserInfo>
        <DisplayName>Matthew Burns</DisplayName>
        <AccountId>797</AccountId>
        <AccountType/>
      </UserInfo>
    </SharedWithUsers>
    <lcf76f155ced4ddcb4097134ff3c332f xmlns="c3bca832-84c4-44e5-940b-ce97318c3d70">
      <Terms xmlns="http://schemas.microsoft.com/office/infopath/2007/PartnerControls"/>
    </lcf76f155ced4ddcb4097134ff3c332f>
    <TaxCatchAll xmlns="7ed5e2ff-ce8c-4a3e-ba52-7a5e6bb4c46b" xsi:nil="true"/>
  </documentManagement>
</p:properties>
</file>

<file path=customXml/itemProps1.xml><?xml version="1.0" encoding="utf-8"?>
<ds:datastoreItem xmlns:ds="http://schemas.openxmlformats.org/officeDocument/2006/customXml" ds:itemID="{9BD39F91-BD82-4820-B8A6-2A533847845D}">
  <ds:schemaRefs>
    <ds:schemaRef ds:uri="http://schemas.microsoft.com/sharepoint/v3/contenttype/forms"/>
  </ds:schemaRefs>
</ds:datastoreItem>
</file>

<file path=customXml/itemProps2.xml><?xml version="1.0" encoding="utf-8"?>
<ds:datastoreItem xmlns:ds="http://schemas.openxmlformats.org/officeDocument/2006/customXml" ds:itemID="{65EDF802-78DE-42BA-A803-C029456FED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bca832-84c4-44e5-940b-ce97318c3d70"/>
    <ds:schemaRef ds:uri="af2a97fe-072e-40b9-aadd-5c1edf9aeb6a"/>
    <ds:schemaRef ds:uri="7ed5e2ff-ce8c-4a3e-ba52-7a5e6bb4c4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F9C3D-90C1-4BB0-A6ED-429EF990DC29}">
  <ds:schemaRefs>
    <ds:schemaRef ds:uri="http://schemas.microsoft.com/office/2006/metadata/properties"/>
    <ds:schemaRef ds:uri="http://schemas.microsoft.com/office/infopath/2007/PartnerControls"/>
    <ds:schemaRef ds:uri="af2a97fe-072e-40b9-aadd-5c1edf9aeb6a"/>
    <ds:schemaRef ds:uri="c3bca832-84c4-44e5-940b-ce97318c3d70"/>
    <ds:schemaRef ds:uri="7ed5e2ff-ce8c-4a3e-ba52-7a5e6bb4c46b"/>
  </ds:schemaRefs>
</ds:datastoreItem>
</file>

<file path=docProps/app.xml><?xml version="1.0" encoding="utf-8"?>
<Properties xmlns="http://schemas.openxmlformats.org/officeDocument/2006/extended-properties" xmlns:vt="http://schemas.openxmlformats.org/officeDocument/2006/docPropsVTypes">
  <Template>TM04033925[[fn=Droplet]]</Template>
  <TotalTime>0</TotalTime>
  <Words>1762</Words>
  <Application>Microsoft Office PowerPoint</Application>
  <PresentationFormat>Widescreen</PresentationFormat>
  <Paragraphs>43</Paragraphs>
  <Slides>9</Slides>
  <Notes>9</Notes>
  <HiddenSlides>0</HiddenSlides>
  <MMClips>0</MMClips>
  <ScaleCrop>false</ScaleCrop>
  <HeadingPairs>
    <vt:vector size="4" baseType="variant">
      <vt:variant>
        <vt:lpstr>Theme</vt:lpstr>
      </vt:variant>
      <vt:variant>
        <vt:i4>4</vt:i4>
      </vt:variant>
      <vt:variant>
        <vt:lpstr>Slide Titles</vt:lpstr>
      </vt:variant>
      <vt:variant>
        <vt:i4>9</vt:i4>
      </vt:variant>
    </vt:vector>
  </HeadingPairs>
  <TitlesOfParts>
    <vt:vector size="13" baseType="lpstr">
      <vt:lpstr>Office Theme</vt:lpstr>
      <vt:lpstr>Office 2013 - 2022 Theme</vt:lpstr>
      <vt:lpstr>Organic</vt:lpstr>
      <vt:lpstr>1_Office Theme</vt:lpstr>
      <vt:lpstr>A curriculum for well-being.</vt:lpstr>
      <vt:lpstr>         Shwmae!  “Our future, and the well-being of all our children rests with the kind of relationships we build today.”   Chief Dr. Robert Joseph </vt:lpstr>
      <vt:lpstr>PowerPoint Presentation</vt:lpstr>
      <vt:lpstr>PowerPoint Presentation</vt:lpstr>
      <vt:lpstr>Our thoughts on well-being</vt:lpstr>
      <vt:lpstr>Beyond the individual</vt:lpstr>
      <vt:lpstr>Our Curriculum</vt:lpstr>
      <vt:lpstr>How do we know?</vt:lpstr>
      <vt:lpstr>The power of relationships.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wellbeing through connectedness</dc:title>
  <dc:creator>Matthew Burns</dc:creator>
  <cp:lastModifiedBy>Sian Elizabeth Wood</cp:lastModifiedBy>
  <cp:revision>7</cp:revision>
  <cp:lastPrinted>2024-03-18T09:08:58Z</cp:lastPrinted>
  <dcterms:created xsi:type="dcterms:W3CDTF">2024-03-13T18:02:51Z</dcterms:created>
  <dcterms:modified xsi:type="dcterms:W3CDTF">2024-03-20T08:34:16Z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0x0101000A59967E6977D64BB90176840EC084D5</vt:lpwstr>
  </property>
  <property fmtid="{D5CDD505-2E9C-101B-9397-08002B2CF9AE}" pid="3" name="MediaServiceImageTags">
    <vt:lpwstr/>
  </property>
</Properties>
</file>